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4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357" r:id="rId2"/>
    <p:sldId id="2358" r:id="rId3"/>
    <p:sldId id="2360" r:id="rId4"/>
    <p:sldId id="2361" r:id="rId5"/>
    <p:sldId id="2362" r:id="rId6"/>
    <p:sldId id="2363" r:id="rId7"/>
    <p:sldId id="2364" r:id="rId8"/>
    <p:sldId id="2365" r:id="rId9"/>
    <p:sldId id="2366" r:id="rId10"/>
    <p:sldId id="2367" r:id="rId11"/>
    <p:sldId id="2368" r:id="rId12"/>
    <p:sldId id="2369" r:id="rId13"/>
    <p:sldId id="2370" r:id="rId14"/>
    <p:sldId id="2371" r:id="rId15"/>
    <p:sldId id="2372" r:id="rId16"/>
    <p:sldId id="2374" r:id="rId17"/>
    <p:sldId id="2375" r:id="rId18"/>
    <p:sldId id="2376" r:id="rId19"/>
    <p:sldId id="2377" r:id="rId20"/>
    <p:sldId id="2378" r:id="rId21"/>
    <p:sldId id="2379" r:id="rId22"/>
    <p:sldId id="2380" r:id="rId23"/>
    <p:sldId id="2381" r:id="rId24"/>
    <p:sldId id="2382" r:id="rId25"/>
    <p:sldId id="2383" r:id="rId26"/>
    <p:sldId id="2384" r:id="rId27"/>
    <p:sldId id="2385" r:id="rId28"/>
    <p:sldId id="2386" r:id="rId29"/>
    <p:sldId id="2389" r:id="rId30"/>
    <p:sldId id="2390" r:id="rId31"/>
    <p:sldId id="2391" r:id="rId32"/>
    <p:sldId id="2392" r:id="rId33"/>
    <p:sldId id="2393" r:id="rId34"/>
    <p:sldId id="2394" r:id="rId35"/>
    <p:sldId id="2395" r:id="rId36"/>
    <p:sldId id="2396" r:id="rId37"/>
    <p:sldId id="2397" r:id="rId38"/>
    <p:sldId id="2398" r:id="rId39"/>
    <p:sldId id="2399" r:id="rId40"/>
    <p:sldId id="2400" r:id="rId41"/>
    <p:sldId id="2401" r:id="rId42"/>
    <p:sldId id="2402" r:id="rId43"/>
    <p:sldId id="2403" r:id="rId44"/>
    <p:sldId id="2404" r:id="rId45"/>
    <p:sldId id="2405" r:id="rId46"/>
    <p:sldId id="2406" r:id="rId47"/>
    <p:sldId id="2407" r:id="rId48"/>
    <p:sldId id="2408" r:id="rId49"/>
    <p:sldId id="2411" r:id="rId50"/>
    <p:sldId id="2412" r:id="rId51"/>
    <p:sldId id="2413" r:id="rId52"/>
    <p:sldId id="2414" r:id="rId53"/>
    <p:sldId id="2415" r:id="rId54"/>
    <p:sldId id="2416" r:id="rId55"/>
    <p:sldId id="2417" r:id="rId56"/>
    <p:sldId id="241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800"/>
    <a:srgbClr val="C80029"/>
    <a:srgbClr val="FF009A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55"/>
    <p:restoredTop sz="69106"/>
  </p:normalViewPr>
  <p:slideViewPr>
    <p:cSldViewPr snapToGrid="0" snapToObjects="1">
      <p:cViewPr>
        <p:scale>
          <a:sx n="57" d="100"/>
          <a:sy n="57" d="100"/>
        </p:scale>
        <p:origin x="1976" y="560"/>
      </p:cViewPr>
      <p:guideLst/>
    </p:cSldViewPr>
  </p:slideViewPr>
  <p:outlineViewPr>
    <p:cViewPr>
      <p:scale>
        <a:sx n="33" d="100"/>
        <a:sy n="33" d="100"/>
      </p:scale>
      <p:origin x="0" y="-6048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40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9C9AE-612A-C041-A578-D037BBFFA5E5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algn="l" defTabSz="914400" rtl="1" eaLnBrk="1" latinLnBrk="0" hangingPunct="1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1AD32-8F79-DD43-8792-B29F6479C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4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IRNazanin" panose="02000506000000020002" pitchFamily="2" charset="-78"/>
        <a:ea typeface="+mn-ea"/>
        <a:cs typeface="IRNazanin" panose="02000506000000020002" pitchFamily="2" charset="-7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92F5C85-0249-58B1-A6FF-85AB7D1E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A3C03758-BBEA-9486-C7F8-DC1E45D6A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59810E6-453C-E735-6ABB-01C3F53D6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7ADA753-0AA7-2289-D4CB-DE09D57C69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26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07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21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05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16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95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1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1C1C335-4241-3B93-723E-551ED7170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E635929E-C564-A1A6-50E5-09B00A156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09B5577E-C6F5-B690-CD3C-6302EE7B57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B157885-71F4-7977-0664-30C64167E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23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0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482E62E-EB67-A6E8-CC67-0DA8F2D47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557CC406-7B7A-07FE-4ABE-52614062C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4417A610-782E-4041-68F9-A562021BA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fa-I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95271E-65D7-2790-680B-234054DBF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37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/>
                <a:ea typeface="ＭＳ Ｐゴシック" pitchFamily="34" charset="-128"/>
                <a:cs typeface="Calibri"/>
              </a:rPr>
              <a:t>All </a:t>
            </a:r>
            <a:r>
              <a:rPr lang="en-US" sz="1200" dirty="0">
                <a:latin typeface="Calibri"/>
                <a:ea typeface="ＭＳ Ｐゴシック" pitchFamily="34" charset="-128"/>
                <a:cs typeface="Calibri"/>
              </a:rPr>
              <a:t>learning is based on observed samples of outcomes!</a:t>
            </a:r>
          </a:p>
          <a:p>
            <a:endParaRPr lang="fa-IR" dirty="0">
              <a:ea typeface="ＭＳ Ｐゴシック" pitchFamily="34" charset="-128"/>
            </a:endParaRPr>
          </a:p>
          <a:p>
            <a:endParaRPr lang="fa-IR" dirty="0">
              <a:ea typeface="ＭＳ Ｐゴシック" pitchFamily="34" charset="-128"/>
            </a:endParaRPr>
          </a:p>
          <a:p>
            <a:endParaRPr lang="fa-IR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? Show snake robot: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36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49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31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86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6EC5427-A318-EE96-6FDD-003168A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759E3F4-1A41-DA37-4BF1-36079732F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33F98CA-96E2-D4C1-F24C-992683D10E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6871C4A-A8DA-AB3B-2465-630FFC09B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89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00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91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000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07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752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/>
              <a:t>Video of Demo Q-Learning Auto Cliff </a:t>
            </a:r>
            <a:r>
              <a:rPr lang="en-US" dirty="0" smtClean="0"/>
              <a:t>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4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5963FA8-6F7C-3AF8-3158-EAEF8E554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4EFC02BA-0A8D-B24F-9403-00D5C84AFC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F71FD15-2F3F-ED9B-C3C1-833AF6398A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1E0F0B5-5659-6DBF-FC1D-031C4F815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536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783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96AE8AD-EC30-88A7-FB95-214456156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6282EDA6-70CA-C271-4C52-1E9160E3F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9F3F88BB-6778-FA72-2C94-FD6C264F3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4F4C4A2-DE48-17A2-EA7B-72DC02F7D7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92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18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8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>
              <a:buFont typeface="Arial" panose="020B0604020202020204" pitchFamily="34" charset="0"/>
              <a:buNone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10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28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76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65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083DA6D-9943-17A9-3901-8283799E3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57DEAA52-3672-4EA9-7E17-0EFF7327B7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9FEB45B-27A0-DA78-0B8D-9B4CCEB84B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004F710-CF52-BA92-6F51-9F7DCC01B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492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255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38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369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Video of Demo Q-Learning Pacman – Tiny – Watch </a:t>
            </a:r>
            <a:r>
              <a:rPr lang="en-US" sz="1200" dirty="0" smtClean="0"/>
              <a:t>All</a:t>
            </a:r>
            <a:endParaRPr lang="fa-I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686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1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57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368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21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270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3035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4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458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369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0E49F-9FAD-9646-BB32-15B4EE9676A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790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10E49F-9FAD-9646-BB32-15B4EE9676A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26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65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60F793B-A257-28B4-E7A9-470D5804E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BE1DFD43-2495-2022-89AB-68666FB45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D22AC669-C78B-6D84-B5DE-53F43D054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759CF43-801F-5026-5C17-97F2C548D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4428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645D39E-FF5D-26C0-6D33-994E109F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F049B9F-51D4-92F3-3295-45D27B816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53B6EE6F-6686-B727-6DBF-862D05CDE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F435C41-B3C8-8FAC-0D9C-0501F00A8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58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9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4620F2A1-8733-E132-AE24-D6115C382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36B8CFF1-2C96-50D4-44AF-7455F2D501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356C953B-C24D-614E-337D-C9D761047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89812E-4090-AF39-F2C2-9BFD1FDF88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58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9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71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0A69459-8C8F-4A9F-2F7F-6D0EBFD25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="" xmlns:a16="http://schemas.microsoft.com/office/drawing/2014/main" id="{0B236469-2750-CCAB-C622-A364B5264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="" xmlns:a16="http://schemas.microsoft.com/office/drawing/2014/main" id="{8E103ECC-F76F-4E4B-0F64-22AE57D50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420039D-19B7-000B-20EE-2B90FC4B5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1AD32-8F79-DD43-8792-B29F6479C4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9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4BAFD-0B37-4341-8F4D-DB7507310477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2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E2067-DA90-FF4E-9515-E01E0A9C1D31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4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A184-DCAE-2747-A574-E4E61B342317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90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itchFamily="2" charset="2"/>
              <a:buChar char="q"/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1pPr>
            <a:lvl2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2pPr>
            <a:lvl3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3pPr>
            <a:lvl4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4pPr>
            <a:lvl5pPr>
              <a:defRPr>
                <a:latin typeface="IRNazanin" panose="02000506000000020002" pitchFamily="2" charset="-78"/>
                <a:cs typeface="IRNazanin" panose="02000506000000020002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5E241-0566-A346-8D75-00AB5D695FDD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21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6FF3C-1926-3E49-9F4C-E753C7383B07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6A21D-8A03-EB42-AAA3-36C2E0D02370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1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9ED8D-E0F1-D04E-90D8-250B706773C8}" type="datetime1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2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ECDC2-7DD6-8B4D-982E-F4EC33BD7B2B}" type="datetime1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0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E10C-874E-FA48-A396-8497D7E28917}" type="datetime1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8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0077C-73B7-2047-B0EC-1F4209EC4F5C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1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709F-7F80-8442-8CF3-0928C866D99F}" type="datetime1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0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2FDF8-FB53-FA4B-B06F-819905C4B0F8}" type="datetime1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B360F-5A13-DC41-A52C-F05D51B16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47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q"/>
        <a:defRPr sz="28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IRNazanin" panose="02000506000000020002" pitchFamily="2" charset="-78"/>
          <a:ea typeface="IRNazanin" panose="02000506000000020002" pitchFamily="2" charset="-78"/>
          <a:cs typeface="IRNazanin" panose="02000506000000020002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1.png"/><Relationship Id="rId15" Type="http://schemas.openxmlformats.org/officeDocument/2006/relationships/image" Target="../media/image18.pn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tags" Target="../tags/tag9.xml"/><Relationship Id="rId4" Type="http://schemas.openxmlformats.org/officeDocument/2006/relationships/tags" Target="../tags/tag10.xml"/><Relationship Id="rId5" Type="http://schemas.openxmlformats.org/officeDocument/2006/relationships/tags" Target="../tags/tag11.xml"/><Relationship Id="rId6" Type="http://schemas.openxmlformats.org/officeDocument/2006/relationships/tags" Target="../tags/tag12.xml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5.xml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6.xml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tags" Target="../tags/tag18.xml"/><Relationship Id="rId2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8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6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30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.bin"/><Relationship Id="rId12" Type="http://schemas.openxmlformats.org/officeDocument/2006/relationships/image" Target="../media/image39.png"/><Relationship Id="rId13" Type="http://schemas.openxmlformats.org/officeDocument/2006/relationships/image" Target="../media/image42.png"/><Relationship Id="rId1" Type="http://schemas.openxmlformats.org/officeDocument/2006/relationships/vmlDrawing" Target="../drawings/vmlDrawing1.v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7.xml"/><Relationship Id="rId8" Type="http://schemas.openxmlformats.org/officeDocument/2006/relationships/image" Target="../media/image37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0.png"/><Relationship Id="rId12" Type="http://schemas.openxmlformats.org/officeDocument/2006/relationships/image" Target="../media/image44.png"/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tags" Target="../tags/tag31.xml"/><Relationship Id="rId4" Type="http://schemas.openxmlformats.org/officeDocument/2006/relationships/tags" Target="../tags/tag32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8.xml"/><Relationship Id="rId7" Type="http://schemas.openxmlformats.org/officeDocument/2006/relationships/image" Target="../media/image43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9.xml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4.xml"/><Relationship Id="rId5" Type="http://schemas.openxmlformats.org/officeDocument/2006/relationships/image" Target="../media/image43.png"/><Relationship Id="rId6" Type="http://schemas.openxmlformats.org/officeDocument/2006/relationships/image" Target="../media/image5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5.xml"/><Relationship Id="rId5" Type="http://schemas.openxmlformats.org/officeDocument/2006/relationships/image" Target="../media/image43.png"/><Relationship Id="rId6" Type="http://schemas.openxmlformats.org/officeDocument/2006/relationships/image" Target="../media/image5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7.xml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2.xml"/><Relationship Id="rId5" Type="http://schemas.openxmlformats.org/officeDocument/2006/relationships/image" Target="../media/image43.png"/><Relationship Id="rId6" Type="http://schemas.openxmlformats.org/officeDocument/2006/relationships/image" Target="../media/image67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43.png"/><Relationship Id="rId6" Type="http://schemas.openxmlformats.org/officeDocument/2006/relationships/image" Target="../media/image68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4.xml"/><Relationship Id="rId5" Type="http://schemas.openxmlformats.org/officeDocument/2006/relationships/image" Target="../media/image43.png"/><Relationship Id="rId6" Type="http://schemas.openxmlformats.org/officeDocument/2006/relationships/image" Target="../media/image69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6.xml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3" Type="http://schemas.openxmlformats.org/officeDocument/2006/relationships/image" Target="../media/image60.png"/><Relationship Id="rId1" Type="http://schemas.openxmlformats.org/officeDocument/2006/relationships/tags" Target="../tags/tag40.xml"/><Relationship Id="rId2" Type="http://schemas.openxmlformats.org/officeDocument/2006/relationships/tags" Target="../tags/tag41.xml"/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7.xml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78.png"/><Relationship Id="rId21" Type="http://schemas.openxmlformats.org/officeDocument/2006/relationships/image" Target="../media/image79.png"/><Relationship Id="rId22" Type="http://schemas.openxmlformats.org/officeDocument/2006/relationships/image" Target="../media/image80.png"/><Relationship Id="rId23" Type="http://schemas.openxmlformats.org/officeDocument/2006/relationships/image" Target="../media/image81.png"/><Relationship Id="rId24" Type="http://schemas.openxmlformats.org/officeDocument/2006/relationships/image" Target="../media/image82.png"/><Relationship Id="rId25" Type="http://schemas.openxmlformats.org/officeDocument/2006/relationships/image" Target="../media/image83.png"/><Relationship Id="rId26" Type="http://schemas.openxmlformats.org/officeDocument/2006/relationships/image" Target="../media/image84.png"/><Relationship Id="rId27" Type="http://schemas.openxmlformats.org/officeDocument/2006/relationships/image" Target="../media/image63.png"/><Relationship Id="rId28" Type="http://schemas.openxmlformats.org/officeDocument/2006/relationships/image" Target="../media/image64.png"/><Relationship Id="rId29" Type="http://schemas.openxmlformats.org/officeDocument/2006/relationships/image" Target="../media/image65.png"/><Relationship Id="rId1" Type="http://schemas.openxmlformats.org/officeDocument/2006/relationships/tags" Target="../tags/tag45.xml"/><Relationship Id="rId2" Type="http://schemas.openxmlformats.org/officeDocument/2006/relationships/tags" Target="../tags/tag46.xml"/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tags" Target="../tags/tag49.xml"/><Relationship Id="rId30" Type="http://schemas.openxmlformats.org/officeDocument/2006/relationships/image" Target="../media/image66.png"/><Relationship Id="rId31" Type="http://schemas.openxmlformats.org/officeDocument/2006/relationships/image" Target="../media/image85.png"/><Relationship Id="rId32" Type="http://schemas.openxmlformats.org/officeDocument/2006/relationships/image" Target="../media/image86.png"/><Relationship Id="rId9" Type="http://schemas.openxmlformats.org/officeDocument/2006/relationships/tags" Target="../tags/tag53.xml"/><Relationship Id="rId6" Type="http://schemas.openxmlformats.org/officeDocument/2006/relationships/tags" Target="../tags/tag50.xml"/><Relationship Id="rId7" Type="http://schemas.openxmlformats.org/officeDocument/2006/relationships/tags" Target="../tags/tag51.xml"/><Relationship Id="rId8" Type="http://schemas.openxmlformats.org/officeDocument/2006/relationships/tags" Target="../tags/tag52.xml"/><Relationship Id="rId33" Type="http://schemas.openxmlformats.org/officeDocument/2006/relationships/image" Target="../media/image87.png"/><Relationship Id="rId34" Type="http://schemas.openxmlformats.org/officeDocument/2006/relationships/image" Target="../media/image88.png"/><Relationship Id="rId35" Type="http://schemas.openxmlformats.org/officeDocument/2006/relationships/image" Target="../media/image89.png"/><Relationship Id="rId36" Type="http://schemas.openxmlformats.org/officeDocument/2006/relationships/image" Target="../media/image90.png"/><Relationship Id="rId10" Type="http://schemas.openxmlformats.org/officeDocument/2006/relationships/tags" Target="../tags/tag54.xml"/><Relationship Id="rId11" Type="http://schemas.openxmlformats.org/officeDocument/2006/relationships/tags" Target="../tags/tag55.xml"/><Relationship Id="rId12" Type="http://schemas.openxmlformats.org/officeDocument/2006/relationships/tags" Target="../tags/tag56.xml"/><Relationship Id="rId13" Type="http://schemas.openxmlformats.org/officeDocument/2006/relationships/tags" Target="../tags/tag57.xml"/><Relationship Id="rId14" Type="http://schemas.openxmlformats.org/officeDocument/2006/relationships/tags" Target="../tags/tag58.xml"/><Relationship Id="rId15" Type="http://schemas.openxmlformats.org/officeDocument/2006/relationships/tags" Target="../tags/tag59.xml"/><Relationship Id="rId16" Type="http://schemas.openxmlformats.org/officeDocument/2006/relationships/tags" Target="../tags/tag60.xml"/><Relationship Id="rId17" Type="http://schemas.openxmlformats.org/officeDocument/2006/relationships/slideLayout" Target="../slideLayouts/slideLayout2.xml"/><Relationship Id="rId18" Type="http://schemas.openxmlformats.org/officeDocument/2006/relationships/notesSlide" Target="../notesSlides/notesSlide48.xml"/><Relationship Id="rId19" Type="http://schemas.openxmlformats.org/officeDocument/2006/relationships/image" Target="../media/image77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9.xml"/><Relationship Id="rId5" Type="http://schemas.openxmlformats.org/officeDocument/2006/relationships/image" Target="../media/image43.png"/><Relationship Id="rId6" Type="http://schemas.openxmlformats.org/officeDocument/2006/relationships/image" Target="../media/image91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27E18DE-7E67-2B55-3A7E-890AA4A33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E97B27-55C2-FDFC-F3EE-4F824F1F6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r>
              <a:rPr lang="fa-IR" sz="6000" dirty="0" smtClean="0"/>
              <a:t>۴. یادگیری </a:t>
            </a:r>
            <a:r>
              <a:rPr lang="fa-IR" sz="6000" dirty="0"/>
              <a:t>تقویتی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fa-IR" sz="6000" dirty="0"/>
              <a:t> (</a:t>
            </a:r>
            <a:r>
              <a:rPr lang="en-US" sz="6000" dirty="0"/>
              <a:t>Reinforcement Learning</a:t>
            </a:r>
            <a:r>
              <a:rPr lang="fa-IR" sz="6000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501FD9C-9730-CEE7-C28C-BB83685EAC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4BEB85-26A9-A17A-1964-36C8D27F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1">
            <a:extLst>
              <a:ext uri="{FF2B5EF4-FFF2-40B4-BE49-F238E27FC236}">
                <a16:creationId xmlns="" xmlns:a16="http://schemas.microsoft.com/office/drawing/2014/main" id="{9CFB0AE1-952C-0D3B-5C0B-409A6748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967" y="4492329"/>
            <a:ext cx="4114284" cy="23085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1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تقویتی منفعل - مستقل از مدل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070" y="1690688"/>
            <a:ext cx="11430000" cy="5486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a-IR" sz="2800" dirty="0" err="1"/>
              <a:t>وظیفه‌ی</a:t>
            </a:r>
            <a:r>
              <a:rPr lang="fa-IR" sz="2800" dirty="0"/>
              <a:t> ساده شده: ارزیابی سیاست!</a:t>
            </a:r>
          </a:p>
          <a:p>
            <a:pPr lvl="1"/>
            <a:r>
              <a:rPr lang="fa-IR" dirty="0"/>
              <a:t>ورودی: یک سیاست ثابت </a:t>
            </a:r>
            <a:r>
              <a:rPr lang="en-US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fa-IR" dirty="0"/>
              <a:t>تابع تغییر حالت</a:t>
            </a:r>
            <a:r>
              <a:rPr lang="en-US" dirty="0"/>
              <a:t> T(</a:t>
            </a:r>
            <a:r>
              <a:rPr lang="en-US" dirty="0" err="1"/>
              <a:t>s,a,s</a:t>
            </a:r>
            <a:r>
              <a:rPr lang="en-US" dirty="0"/>
              <a:t>’)</a:t>
            </a:r>
            <a:r>
              <a:rPr lang="fa-IR" dirty="0"/>
              <a:t>ناشناخته است</a:t>
            </a:r>
            <a:endParaRPr lang="en-US" dirty="0"/>
          </a:p>
          <a:p>
            <a:pPr lvl="1"/>
            <a:r>
              <a:rPr lang="fa-IR" dirty="0"/>
              <a:t>تابع پاداش</a:t>
            </a:r>
            <a:r>
              <a:rPr lang="en-US" dirty="0"/>
              <a:t>R(</a:t>
            </a:r>
            <a:r>
              <a:rPr lang="en-US" dirty="0" err="1"/>
              <a:t>s,a,s</a:t>
            </a:r>
            <a:r>
              <a:rPr lang="en-US" dirty="0"/>
              <a:t>’)</a:t>
            </a:r>
            <a:r>
              <a:rPr lang="fa-IR" dirty="0"/>
              <a:t> ناشناخته </a:t>
            </a:r>
            <a:r>
              <a:rPr lang="fa-IR" sz="2400" dirty="0"/>
              <a:t>است.</a:t>
            </a:r>
            <a:endParaRPr lang="fa-IR" dirty="0">
              <a:solidFill>
                <a:srgbClr val="CC0000"/>
              </a:solidFill>
            </a:endParaRPr>
          </a:p>
          <a:p>
            <a:pPr lvl="1"/>
            <a:r>
              <a:rPr lang="fa-IR" sz="2400" dirty="0">
                <a:solidFill>
                  <a:srgbClr val="CC0000"/>
                </a:solidFill>
              </a:rPr>
              <a:t>هدف: یادگیری ارزش </a:t>
            </a:r>
            <a:r>
              <a:rPr lang="fa-IR" sz="2400" dirty="0" err="1">
                <a:solidFill>
                  <a:srgbClr val="CC0000"/>
                </a:solidFill>
              </a:rPr>
              <a:t>حالت‌ها</a:t>
            </a:r>
            <a:endParaRPr lang="fa-IR" sz="2400" dirty="0">
              <a:solidFill>
                <a:srgbClr val="CC0000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fa-IR" sz="2800" dirty="0"/>
              <a:t>در این مورد:</a:t>
            </a:r>
          </a:p>
          <a:p>
            <a:pPr lvl="1"/>
            <a:r>
              <a:rPr lang="fa-IR" sz="2000" dirty="0"/>
              <a:t>عامل خودش </a:t>
            </a:r>
            <a:r>
              <a:rPr lang="fa-IR" sz="2000" dirty="0" err="1"/>
              <a:t>تصمیم‌گیر</a:t>
            </a:r>
            <a:r>
              <a:rPr lang="fa-IR" sz="2000" dirty="0"/>
              <a:t> نیست، فقط همراه مسیر </a:t>
            </a:r>
            <a:r>
              <a:rPr lang="fa-IR" sz="2000" dirty="0" err="1"/>
              <a:t>داده‌شده</a:t>
            </a:r>
            <a:r>
              <a:rPr lang="fa-IR" sz="2000" dirty="0"/>
              <a:t> حرکت </a:t>
            </a:r>
            <a:r>
              <a:rPr lang="fa-IR" sz="2000" dirty="0" err="1"/>
              <a:t>می‌کند</a:t>
            </a:r>
            <a:r>
              <a:rPr lang="fa-IR" sz="2000" dirty="0"/>
              <a:t>. </a:t>
            </a:r>
          </a:p>
          <a:p>
            <a:pPr lvl="1"/>
            <a:r>
              <a:rPr lang="fa-IR" sz="2000" dirty="0"/>
              <a:t> هیچ انتخابی برای انجام اعمال ندارد.</a:t>
            </a:r>
          </a:p>
          <a:p>
            <a:pPr lvl="2"/>
            <a:r>
              <a:rPr lang="fa-IR" sz="1600" dirty="0"/>
              <a:t>فقط باید سیاست را اجرا کند و از </a:t>
            </a:r>
            <a:r>
              <a:rPr lang="fa-IR" sz="1600" dirty="0" err="1"/>
              <a:t>تجربه‌ها</a:t>
            </a:r>
            <a:r>
              <a:rPr lang="fa-IR" sz="1600" dirty="0"/>
              <a:t> یاد بگیرد</a:t>
            </a:r>
          </a:p>
          <a:p>
            <a:pPr lvl="2"/>
            <a:r>
              <a:rPr lang="fa-IR" sz="1600" dirty="0"/>
              <a:t>این </a:t>
            </a:r>
            <a:r>
              <a:rPr lang="fa-IR" sz="1600" dirty="0" err="1"/>
              <a:t>برنامه‌ریزی</a:t>
            </a:r>
            <a:r>
              <a:rPr lang="fa-IR" sz="1600" dirty="0"/>
              <a:t> </a:t>
            </a:r>
            <a:r>
              <a:rPr lang="fa-IR" sz="1600" dirty="0" err="1"/>
              <a:t>آفلاین</a:t>
            </a:r>
            <a:r>
              <a:rPr lang="fa-IR" sz="1600" dirty="0"/>
              <a:t> نیست! زیرا عامل </a:t>
            </a:r>
            <a:r>
              <a:rPr lang="fa-IR" sz="1600" dirty="0" err="1"/>
              <a:t>واقعا</a:t>
            </a:r>
            <a:r>
              <a:rPr lang="fa-IR" sz="1600" dirty="0"/>
              <a:t> در محیط عمل </a:t>
            </a:r>
            <a:r>
              <a:rPr lang="fa-IR" sz="1600" dirty="0" err="1"/>
              <a:t>می‌کند</a:t>
            </a:r>
            <a:r>
              <a:rPr lang="fa-IR" sz="1600" dirty="0"/>
              <a:t>.</a:t>
            </a:r>
            <a:endParaRPr 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34754"/>
            <a:ext cx="5410200" cy="3162994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3F982BD-FC5A-D3B6-6A71-247162931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ارزیابی مستقیم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1" y="1992311"/>
            <a:ext cx="7442200" cy="4729164"/>
          </a:xfrm>
        </p:spPr>
        <p:txBody>
          <a:bodyPr>
            <a:normAutofit/>
          </a:bodyPr>
          <a:lstStyle/>
          <a:p>
            <a:r>
              <a:rPr lang="fa-IR" sz="2800" b="1" dirty="0"/>
              <a:t>هدف:  </a:t>
            </a:r>
            <a:r>
              <a:rPr lang="fa-IR" sz="2800" dirty="0" err="1"/>
              <a:t>محاسبه‌ی</a:t>
            </a:r>
            <a:r>
              <a:rPr lang="fa-IR" sz="2800" dirty="0"/>
              <a:t> ارزش هر حالت تحت سیاست ثابت </a:t>
            </a:r>
            <a:r>
              <a:rPr lang="en-US" sz="2800" dirty="0"/>
              <a:t>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fa-IR" sz="2800" b="1" dirty="0"/>
              <a:t>ایده:  </a:t>
            </a:r>
            <a:r>
              <a:rPr lang="fa-IR" sz="2800" dirty="0" err="1"/>
              <a:t>میانگین‌گیری</a:t>
            </a:r>
            <a:r>
              <a:rPr lang="fa-IR" sz="2800" dirty="0"/>
              <a:t> از مقادیر </a:t>
            </a:r>
            <a:r>
              <a:rPr lang="fa-IR" sz="2800" dirty="0" err="1"/>
              <a:t>نمونه‌ی</a:t>
            </a:r>
            <a:r>
              <a:rPr lang="fa-IR" sz="2800" dirty="0"/>
              <a:t> مشاهده شده.</a:t>
            </a:r>
          </a:p>
          <a:p>
            <a:pPr lvl="1"/>
            <a:r>
              <a:rPr lang="fa-IR" dirty="0"/>
              <a:t>بر طبق </a:t>
            </a:r>
            <a:r>
              <a:rPr lang="en-US" dirty="0">
                <a:sym typeface="Symbol" pitchFamily="18" charset="2"/>
              </a:rPr>
              <a:t></a:t>
            </a:r>
            <a:r>
              <a:rPr lang="fa-IR" dirty="0">
                <a:sym typeface="Symbol" pitchFamily="18" charset="2"/>
              </a:rPr>
              <a:t> عمل کن</a:t>
            </a:r>
            <a:endParaRPr lang="en-US" dirty="0">
              <a:sym typeface="Symbol" pitchFamily="18" charset="2"/>
            </a:endParaRPr>
          </a:p>
          <a:p>
            <a:pPr lvl="1"/>
            <a:r>
              <a:rPr lang="fa-IR" dirty="0"/>
              <a:t>هر بار که با یک حالت روبرو </a:t>
            </a:r>
            <a:r>
              <a:rPr lang="fa-IR" dirty="0" err="1"/>
              <a:t>می‌شوی</a:t>
            </a:r>
            <a:r>
              <a:rPr lang="fa-IR" dirty="0"/>
              <a:t>، محاسبه کن که مجموع (کاهش یافته) </a:t>
            </a:r>
            <a:r>
              <a:rPr lang="fa-IR" dirty="0" err="1"/>
              <a:t>پاداش‌ها</a:t>
            </a:r>
            <a:r>
              <a:rPr lang="fa-IR" dirty="0"/>
              <a:t> چقدر باید باشند.</a:t>
            </a:r>
          </a:p>
          <a:p>
            <a:pPr lvl="1"/>
            <a:r>
              <a:rPr lang="fa-IR" dirty="0"/>
              <a:t>از </a:t>
            </a:r>
            <a:r>
              <a:rPr lang="fa-IR" dirty="0" err="1"/>
              <a:t>نمونه‌های</a:t>
            </a:r>
            <a:r>
              <a:rPr lang="fa-IR" dirty="0"/>
              <a:t> مشاهده شده میانگین بگیر</a:t>
            </a:r>
            <a:r>
              <a:rPr lang="fa-IR" sz="2400" dirty="0"/>
              <a:t>.</a:t>
            </a:r>
          </a:p>
          <a:p>
            <a:pPr lvl="1"/>
            <a:endParaRPr lang="fa-IR" sz="2800" dirty="0"/>
          </a:p>
          <a:p>
            <a:r>
              <a:rPr lang="fa-IR" sz="2800" dirty="0"/>
              <a:t>این روش ارزیابی مستقیم (</a:t>
            </a:r>
            <a:r>
              <a:rPr lang="en-US" sz="2800" dirty="0"/>
              <a:t>direct evaluation</a:t>
            </a:r>
            <a:r>
              <a:rPr lang="fa-IR" sz="2800" dirty="0"/>
              <a:t>) نام دارد</a:t>
            </a:r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400" y="1752600"/>
            <a:ext cx="3017520" cy="33528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1DD83D9-8AF2-EEDA-0822-B2411BD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ارزیابی مستقیم</a:t>
            </a:r>
            <a:endParaRPr lang="en-US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C946435-474C-7122-FB7E-A0A61F1C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5A84638-E16F-3D01-2D3B-D0D90379E864}"/>
              </a:ext>
            </a:extLst>
          </p:cNvPr>
          <p:cNvSpPr txBox="1"/>
          <p:nvPr/>
        </p:nvSpPr>
        <p:spPr>
          <a:xfrm>
            <a:off x="388326" y="1658902"/>
            <a:ext cx="244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سیاست ورودی</a:t>
            </a:r>
            <a:r>
              <a:rPr lang="en-US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1261D5-3163-A9EB-8E56-64608245A5A7}"/>
              </a:ext>
            </a:extLst>
          </p:cNvPr>
          <p:cNvSpPr txBox="1"/>
          <p:nvPr/>
        </p:nvSpPr>
        <p:spPr>
          <a:xfrm>
            <a:off x="3886200" y="15240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err="1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اپیزودهای</a:t>
            </a:r>
            <a:r>
              <a:rPr lang="fa-IR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مشاهده شده (آموزش)</a:t>
            </a:r>
            <a:endParaRPr lang="en-US" dirty="0">
              <a:solidFill>
                <a:schemeClr val="accent2"/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901C4F8-E8C1-269E-1C6B-569D2898E18B}"/>
              </a:ext>
            </a:extLst>
          </p:cNvPr>
          <p:cNvSpPr txBox="1"/>
          <p:nvPr/>
        </p:nvSpPr>
        <p:spPr>
          <a:xfrm>
            <a:off x="9144000" y="15240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مقادیر خروجی</a:t>
            </a:r>
            <a:endParaRPr lang="en-US" dirty="0">
              <a:solidFill>
                <a:schemeClr val="accent2"/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801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/>
              <a:t>مزایا و معایب ارزیابی مستقیم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1599" y="1690688"/>
            <a:ext cx="7213600" cy="4729164"/>
          </a:xfrm>
        </p:spPr>
        <p:txBody>
          <a:bodyPr>
            <a:normAutofit/>
          </a:bodyPr>
          <a:lstStyle/>
          <a:p>
            <a:r>
              <a:rPr lang="fa-IR" sz="2800" b="1" dirty="0"/>
              <a:t>مزایا:</a:t>
            </a:r>
            <a:endParaRPr lang="en-US" sz="2800" b="1" dirty="0"/>
          </a:p>
          <a:p>
            <a:pPr lvl="1"/>
            <a:r>
              <a:rPr lang="fa-IR" dirty="0"/>
              <a:t>درک ان ساده است.</a:t>
            </a:r>
          </a:p>
          <a:p>
            <a:pPr lvl="1"/>
            <a:r>
              <a:rPr lang="fa-IR" dirty="0"/>
              <a:t>نیاز به دانش در مورد </a:t>
            </a:r>
            <a:r>
              <a:rPr lang="en-US" dirty="0"/>
              <a:t>T</a:t>
            </a:r>
            <a:r>
              <a:rPr lang="fa-IR" dirty="0"/>
              <a:t> یا </a:t>
            </a:r>
            <a:r>
              <a:rPr lang="en-US" dirty="0"/>
              <a:t>R</a:t>
            </a:r>
            <a:r>
              <a:rPr lang="fa-IR" dirty="0"/>
              <a:t> ندارد. </a:t>
            </a:r>
          </a:p>
          <a:p>
            <a:pPr lvl="1"/>
            <a:r>
              <a:rPr lang="fa-IR" dirty="0"/>
              <a:t>در نهایت، فقط با استفاده از نمونه‌ </a:t>
            </a:r>
            <a:r>
              <a:rPr lang="fa-IR" dirty="0" err="1"/>
              <a:t>تجربه‌ها</a:t>
            </a:r>
            <a:r>
              <a:rPr lang="fa-IR" dirty="0"/>
              <a:t>، میانگین درست </a:t>
            </a:r>
            <a:r>
              <a:rPr lang="fa-IR" dirty="0" err="1"/>
              <a:t>ارزش‌ها</a:t>
            </a:r>
            <a:r>
              <a:rPr lang="fa-IR" dirty="0"/>
              <a:t> را محاسبه </a:t>
            </a:r>
            <a:r>
              <a:rPr lang="fa-IR" dirty="0" err="1"/>
              <a:t>می‌کند</a:t>
            </a:r>
            <a:r>
              <a:rPr lang="fa-IR" dirty="0"/>
              <a:t>. 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fa-IR" sz="2800" b="1" dirty="0"/>
              <a:t>معایب:</a:t>
            </a:r>
            <a:endParaRPr lang="en-US" sz="2800" b="1" dirty="0"/>
          </a:p>
          <a:p>
            <a:pPr lvl="1"/>
            <a:r>
              <a:rPr lang="fa-IR" dirty="0"/>
              <a:t>اتلاف اطلاعات به دلیل در نظر نگرفتن ارتباط میان </a:t>
            </a:r>
            <a:r>
              <a:rPr lang="fa-IR" dirty="0" err="1"/>
              <a:t>حالت‌ها</a:t>
            </a:r>
            <a:r>
              <a:rPr lang="fa-IR" dirty="0"/>
              <a:t>.</a:t>
            </a:r>
          </a:p>
          <a:p>
            <a:pPr lvl="1"/>
            <a:r>
              <a:rPr lang="fa-IR" dirty="0"/>
              <a:t>یادگیری هر حالت به صورت جداگانه.</a:t>
            </a:r>
          </a:p>
          <a:p>
            <a:pPr lvl="1"/>
            <a:r>
              <a:rPr lang="fa-IR" dirty="0"/>
              <a:t>و در نتیجه، نیاز به زمان زیاد برای یادگیری.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482600" y="1429078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accent2"/>
                </a:solidFill>
                <a:latin typeface="Calibri"/>
                <a:cs typeface="Calibri"/>
              </a:rPr>
              <a:t>مقادیر خروجی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558800" y="2191078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1" eaLnBrk="1" latinLnBrk="0" hangingPunct="1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35000" y="302927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08368" y="302927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11400" y="302927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73200" y="219107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49400" y="387765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6400" y="4934278"/>
            <a:ext cx="2971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/>
              <a:t>اگر طبق این سیاست، هم </a:t>
            </a:r>
            <a:r>
              <a:rPr lang="en-US" sz="2000" dirty="0"/>
              <a:t>B</a:t>
            </a:r>
            <a:r>
              <a:rPr lang="fa-IR" sz="2000" dirty="0"/>
              <a:t> و هم </a:t>
            </a:r>
            <a:r>
              <a:rPr lang="en-US" sz="2000" dirty="0"/>
              <a:t>E </a:t>
            </a:r>
            <a:r>
              <a:rPr lang="fa-IR" sz="2000" dirty="0"/>
              <a:t> به </a:t>
            </a:r>
            <a:r>
              <a:rPr lang="en-US" sz="2000" dirty="0"/>
              <a:t>C</a:t>
            </a:r>
            <a:r>
              <a:rPr lang="fa-IR" sz="2000" dirty="0"/>
              <a:t> </a:t>
            </a:r>
            <a:r>
              <a:rPr lang="fa-IR" sz="2000" dirty="0" err="1"/>
              <a:t>می‌رسند</a:t>
            </a:r>
            <a:r>
              <a:rPr lang="fa-IR" sz="2000" dirty="0"/>
              <a:t>، چطور ممکن است ارزش</a:t>
            </a:r>
            <a:r>
              <a:rPr lang="en-US" sz="2000" dirty="0"/>
              <a:t> </a:t>
            </a:r>
            <a:r>
              <a:rPr lang="fa-IR" sz="2000" dirty="0" err="1"/>
              <a:t>آن‌ها</a:t>
            </a:r>
            <a:r>
              <a:rPr lang="fa-IR" sz="2000" dirty="0"/>
              <a:t> با هم متفاوت باشد؟ </a:t>
            </a:r>
            <a:endParaRPr lang="en-US" sz="2000" i="1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84669" y="3082033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05438" y="2246763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1295888" y="3438119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2150207" y="3436655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1769208" y="3899010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4132122-3347-BA4B-E61F-47978DF1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20076" y="90487"/>
            <a:ext cx="10515600" cy="1325563"/>
          </a:xfrm>
        </p:spPr>
        <p:txBody>
          <a:bodyPr/>
          <a:lstStyle/>
          <a:p>
            <a:r>
              <a:rPr lang="fa-IR" sz="4000" dirty="0"/>
              <a:t>چرا از روش ارزیابی سیاست استفاده نکنیم؟</a:t>
            </a:r>
            <a:endParaRPr lang="en-US" sz="4000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-101752" y="1447800"/>
            <a:ext cx="11836552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a-IR" dirty="0"/>
              <a:t>شکل ساده </a:t>
            </a:r>
            <a:r>
              <a:rPr lang="fa-IR" dirty="0" err="1"/>
              <a:t>شده‌ی</a:t>
            </a:r>
            <a:r>
              <a:rPr lang="fa-IR" dirty="0"/>
              <a:t> معادله </a:t>
            </a:r>
            <a:r>
              <a:rPr lang="fa-IR" dirty="0" err="1"/>
              <a:t>بلمن</a:t>
            </a:r>
            <a:r>
              <a:rPr lang="fa-IR" dirty="0"/>
              <a:t>، ارزش 𝑉 را برای یک سیاست خاص محاسبه </a:t>
            </a:r>
            <a:r>
              <a:rPr lang="fa-IR" dirty="0" err="1"/>
              <a:t>می‌کند</a:t>
            </a:r>
            <a:r>
              <a:rPr lang="fa-IR" dirty="0"/>
              <a:t>.</a:t>
            </a:r>
          </a:p>
          <a:p>
            <a:pPr lvl="1">
              <a:lnSpc>
                <a:spcPct val="100000"/>
              </a:lnSpc>
            </a:pPr>
            <a:endParaRPr lang="fa-IR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lvl="1">
              <a:lnSpc>
                <a:spcPct val="100000"/>
              </a:lnSpc>
            </a:pPr>
            <a:endParaRPr lang="en-US" sz="2800" dirty="0"/>
          </a:p>
          <a:p>
            <a:pPr marL="457200" lvl="1" indent="0">
              <a:lnSpc>
                <a:spcPct val="100000"/>
              </a:lnSpc>
              <a:buNone/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fa-IR" dirty="0"/>
              <a:t>این روش، </a:t>
            </a:r>
            <a:r>
              <a:rPr lang="fa-IR" dirty="0" err="1"/>
              <a:t>به‌طور</a:t>
            </a:r>
            <a:r>
              <a:rPr lang="fa-IR" dirty="0"/>
              <a:t> کامل ارتباط بین </a:t>
            </a:r>
            <a:r>
              <a:rPr lang="fa-IR" dirty="0" err="1"/>
              <a:t>حالت‌ها</a:t>
            </a:r>
            <a:r>
              <a:rPr lang="fa-IR" dirty="0"/>
              <a:t> را در نظر </a:t>
            </a:r>
            <a:r>
              <a:rPr lang="fa-IR" dirty="0" err="1"/>
              <a:t>می‌گیرد</a:t>
            </a:r>
            <a:r>
              <a:rPr lang="fa-IR" dirty="0"/>
              <a:t>. </a:t>
            </a:r>
          </a:p>
          <a:p>
            <a:pPr lvl="1">
              <a:lnSpc>
                <a:spcPct val="100000"/>
              </a:lnSpc>
            </a:pPr>
            <a:r>
              <a:rPr lang="fa-IR" dirty="0"/>
              <a:t>ولی متأسفانه، برای انجام این کار به </a:t>
            </a:r>
            <a:r>
              <a:rPr lang="fa-IR" dirty="0" err="1"/>
              <a:t>تابع‌های</a:t>
            </a:r>
            <a:r>
              <a:rPr lang="fa-IR" dirty="0"/>
              <a:t> </a:t>
            </a:r>
            <a:r>
              <a:rPr lang="en-US" dirty="0"/>
              <a:t>T</a:t>
            </a:r>
            <a:r>
              <a:rPr lang="fa-IR" dirty="0"/>
              <a:t> و </a:t>
            </a:r>
            <a:r>
              <a:rPr lang="en-US" dirty="0"/>
              <a:t>R</a:t>
            </a:r>
            <a:r>
              <a:rPr lang="fa-IR" dirty="0"/>
              <a:t> نیاز داریم!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fa-IR" dirty="0"/>
              <a:t>سوال کلیدی: چگونه </a:t>
            </a:r>
            <a:r>
              <a:rPr lang="fa-IR" dirty="0" err="1"/>
              <a:t>می‌توان</a:t>
            </a:r>
            <a:r>
              <a:rPr lang="fa-IR" dirty="0"/>
              <a:t> ارزش </a:t>
            </a:r>
            <a:r>
              <a:rPr lang="fa-IR" dirty="0" err="1"/>
              <a:t>حالت‌ها</a:t>
            </a:r>
            <a:r>
              <a:rPr lang="fa-IR" dirty="0"/>
              <a:t> را بدون نیاز به دانستن 𝑇 و 𝑅 محاسبه نمود؟</a:t>
            </a:r>
          </a:p>
          <a:p>
            <a:pPr lvl="1">
              <a:lnSpc>
                <a:spcPct val="100000"/>
              </a:lnSpc>
            </a:pPr>
            <a:r>
              <a:rPr lang="fa-IR" dirty="0"/>
              <a:t>در واقع، چطور </a:t>
            </a:r>
            <a:r>
              <a:rPr lang="fa-IR" dirty="0" err="1"/>
              <a:t>می‌توانیم</a:t>
            </a:r>
            <a:r>
              <a:rPr lang="fa-IR" dirty="0"/>
              <a:t> </a:t>
            </a:r>
            <a:r>
              <a:rPr lang="fa-IR" dirty="0" err="1"/>
              <a:t>میانگین‌گیری</a:t>
            </a:r>
            <a:r>
              <a:rPr lang="fa-IR" dirty="0"/>
              <a:t> </a:t>
            </a:r>
            <a:r>
              <a:rPr lang="fa-IR" dirty="0" err="1"/>
              <a:t>وزن‌دار</a:t>
            </a:r>
            <a:r>
              <a:rPr lang="en-US" dirty="0"/>
              <a:t> </a:t>
            </a:r>
            <a:r>
              <a:rPr lang="fa-IR" dirty="0"/>
              <a:t>انجام دهیم، بدون اینکه </a:t>
            </a:r>
            <a:r>
              <a:rPr lang="fa-IR" dirty="0" err="1"/>
              <a:t>وزن‌ها</a:t>
            </a:r>
            <a:r>
              <a:rPr lang="fa-IR" dirty="0"/>
              <a:t> (یعنی </a:t>
            </a:r>
            <a:r>
              <a:rPr lang="fa-IR" dirty="0" err="1"/>
              <a:t>احتمال‌های</a:t>
            </a:r>
            <a:r>
              <a:rPr lang="fa-IR" dirty="0"/>
              <a:t> انتقال) را بدانیم؟ </a:t>
            </a:r>
            <a:endParaRPr lang="en-US" dirty="0"/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012655" y="2927433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953084" y="230114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4573" y="1974882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6F7B7BC-C2B6-1C6F-4D7D-71D88D97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27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014188" y="107712"/>
            <a:ext cx="10515600" cy="1325563"/>
          </a:xfrm>
        </p:spPr>
        <p:txBody>
          <a:bodyPr/>
          <a:lstStyle/>
          <a:p>
            <a:r>
              <a:rPr lang="fa-IR" dirty="0"/>
              <a:t>ارزیابی سیاست مبتنی بر </a:t>
            </a:r>
            <a:r>
              <a:rPr lang="fa-IR" dirty="0" err="1"/>
              <a:t>نمونه‌برداری</a:t>
            </a:r>
            <a:r>
              <a:rPr lang="fa-IR" dirty="0"/>
              <a:t>؟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11275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fa-IR" b="1" dirty="0"/>
              <a:t>هدف: </a:t>
            </a:r>
            <a:r>
              <a:rPr lang="fa-IR" dirty="0" err="1"/>
              <a:t>می‌خواهیم</a:t>
            </a:r>
            <a:r>
              <a:rPr lang="fa-IR" dirty="0"/>
              <a:t> تخمین خود را از 𝑉 با استفاده از </a:t>
            </a:r>
            <a:r>
              <a:rPr lang="fa-IR" dirty="0" err="1"/>
              <a:t>معادله‌ی</a:t>
            </a:r>
            <a:r>
              <a:rPr lang="fa-IR" dirty="0"/>
              <a:t> زیر بهبود دهیم: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fa-IR" b="1" dirty="0"/>
              <a:t>ایده: </a:t>
            </a:r>
            <a:r>
              <a:rPr lang="fa-IR" dirty="0"/>
              <a:t>از </a:t>
            </a:r>
            <a:r>
              <a:rPr lang="fa-IR" dirty="0" err="1"/>
              <a:t>حالت‌های</a:t>
            </a:r>
            <a:r>
              <a:rPr lang="fa-IR" dirty="0"/>
              <a:t> نتیجه </a:t>
            </a:r>
            <a:r>
              <a:rPr lang="en-US" dirty="0"/>
              <a:t>s’</a:t>
            </a:r>
            <a:r>
              <a:rPr lang="fa-IR" dirty="0"/>
              <a:t> </a:t>
            </a:r>
            <a:r>
              <a:rPr lang="fa-IR" dirty="0" err="1"/>
              <a:t>نمونه‌برداری</a:t>
            </a:r>
            <a:r>
              <a:rPr lang="fa-IR" dirty="0"/>
              <a:t> کن (با انجام عمل!) و سپس از </a:t>
            </a:r>
            <a:r>
              <a:rPr lang="fa-IR" dirty="0" err="1"/>
              <a:t>ان‌ها</a:t>
            </a:r>
            <a:r>
              <a:rPr lang="fa-IR" dirty="0"/>
              <a:t> میانگین بگیر.</a:t>
            </a:r>
            <a:endParaRPr lang="en-US" dirty="0"/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2306413" y="3527425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2061938" y="3732213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1979388" y="4305300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1757138" y="45100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2233388" y="3832225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2538188" y="3389313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2157188" y="4213225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4372783" y="5441650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065113" y="4510088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4412058" y="3342975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4399213" y="3897012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4414354" y="4638375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4657536" y="4425650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2080988" y="1900404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1014188" y="4343400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1619026" y="4532313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1482501" y="51577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1650776" y="5076825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2519138" y="453231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2080988" y="4532313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2987451" y="515461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3155726" y="5073650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203101" y="4562475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1014188" y="5699125"/>
            <a:ext cx="2971800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err="1">
                <a:latin typeface="IRNazanin" panose="02000506000000020002" pitchFamily="2" charset="-78"/>
                <a:cs typeface="IRNazanin" panose="02000506000000020002" pitchFamily="2" charset="-78"/>
              </a:rPr>
              <a:t>نمی‌توانیم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زمان را به عقب </a:t>
            </a:r>
            <a:r>
              <a:rPr lang="fa-IR" dirty="0" err="1">
                <a:latin typeface="IRNazanin" panose="02000506000000020002" pitchFamily="2" charset="-78"/>
                <a:cs typeface="IRNazanin" panose="02000506000000020002" pitchFamily="2" charset="-78"/>
              </a:rPr>
              <a:t>برگردانیم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تا بارها و بارها از حالت</a:t>
            </a:r>
            <a:r>
              <a:rPr lang="en-US" dirty="0">
                <a:latin typeface="IRNazanin" panose="02000506000000020002" pitchFamily="2" charset="-78"/>
                <a:cs typeface="IRNazanin" panose="02000506000000020002" pitchFamily="2" charset="-78"/>
              </a:rPr>
              <a:t>s 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fa-IR" dirty="0" err="1">
                <a:latin typeface="IRNazanin" panose="02000506000000020002" pitchFamily="2" charset="-78"/>
                <a:cs typeface="IRNazanin" panose="02000506000000020002" pitchFamily="2" charset="-78"/>
              </a:rPr>
              <a:t>نمونه‌برداری</a:t>
            </a:r>
            <a:r>
              <a:rPr lang="fa-IR" dirty="0">
                <a:latin typeface="IRNazanin" panose="02000506000000020002" pitchFamily="2" charset="-78"/>
                <a:cs typeface="IRNazanin" panose="02000506000000020002" pitchFamily="2" charset="-78"/>
              </a:rPr>
              <a:t> کنیم. </a:t>
            </a:r>
            <a:endParaRPr lang="en-US" i="1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51374" y="5133918"/>
            <a:ext cx="1800618" cy="158475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D7CE05C-E19F-60AC-B85D-4C60CD8E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6356916"/>
            <a:ext cx="2743200" cy="365125"/>
          </a:xfrm>
        </p:spPr>
        <p:txBody>
          <a:bodyPr/>
          <a:lstStyle/>
          <a:p>
            <a:fld id="{8C4B360F-5A13-DC41-A52C-F05D51B168B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2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015998" y="119332"/>
            <a:ext cx="10515600" cy="1325563"/>
          </a:xfrm>
        </p:spPr>
        <p:txBody>
          <a:bodyPr/>
          <a:lstStyle/>
          <a:p>
            <a:r>
              <a:rPr lang="fa-IR" dirty="0"/>
              <a:t>مثال: سن مورد انتظار</a:t>
            </a:r>
            <a:endParaRPr lang="en-US" dirty="0"/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a-IR" sz="2400" dirty="0">
                <a:latin typeface="Calibri" pitchFamily="34" charset="0"/>
              </a:rPr>
              <a:t>هدف:‌ </a:t>
            </a:r>
            <a:r>
              <a:rPr lang="fa-IR" sz="2400" dirty="0" err="1">
                <a:latin typeface="Calibri" pitchFamily="34" charset="0"/>
              </a:rPr>
              <a:t>محاسبه‌ی</a:t>
            </a:r>
            <a:r>
              <a:rPr lang="fa-IR" sz="2400" dirty="0">
                <a:latin typeface="Calibri" pitchFamily="34" charset="0"/>
              </a:rPr>
              <a:t> سن مورد انتظار دانشجویان کلاس.</a:t>
            </a:r>
            <a:endParaRPr lang="en-US" sz="2400" dirty="0">
              <a:latin typeface="Calibri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1"/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en-US" sz="2000" dirty="0">
                <a:latin typeface="IRNazanin" panose="02000506000000020002" pitchFamily="2" charset="-78"/>
                <a:cs typeface="IRNazanin" panose="02000506000000020002" pitchFamily="2" charset="-78"/>
              </a:rPr>
              <a:t>P(A)</a:t>
            </a:r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 ناشناخته: </a:t>
            </a:r>
            <a:r>
              <a:rPr lang="en-US" sz="2000" dirty="0">
                <a:latin typeface="IRNazanin" panose="02000506000000020002" pitchFamily="2" charset="-78"/>
                <a:cs typeface="IRNazanin" panose="02000506000000020002" pitchFamily="2" charset="-78"/>
              </a:rPr>
              <a:t>"</a:t>
            </a:r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مبتنی بر مدل</a:t>
            </a:r>
            <a:r>
              <a:rPr lang="en-US" sz="2000" dirty="0">
                <a:latin typeface="IRNazanin" panose="02000506000000020002" pitchFamily="2" charset="-78"/>
                <a:cs typeface="IRNazanin" panose="02000506000000020002" pitchFamily="2" charset="-78"/>
              </a:rPr>
              <a:t>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atin typeface="Calibri" pitchFamily="34" charset="0"/>
              </a:rPr>
              <a:t>بدون داشتن </a:t>
            </a:r>
            <a:r>
              <a:rPr lang="en-US" sz="2400" dirty="0">
                <a:latin typeface="Calibri" pitchFamily="34" charset="0"/>
              </a:rPr>
              <a:t> P(A)</a:t>
            </a:r>
            <a:r>
              <a:rPr lang="fa-IR" sz="2400" dirty="0">
                <a:latin typeface="Calibri" pitchFamily="34" charset="0"/>
              </a:rPr>
              <a:t> باید نمونه برداری انجام شود </a:t>
            </a:r>
            <a:r>
              <a:rPr lang="en-US" sz="2400" dirty="0">
                <a:latin typeface="Calibri" pitchFamily="34" charset="0"/>
              </a:rPr>
              <a:t>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3999" y="1828800"/>
            <a:ext cx="1879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a-IR" sz="2000" dirty="0">
                <a:latin typeface="Calibri" pitchFamily="34" charset="0"/>
              </a:rPr>
              <a:t>شناخته شده</a:t>
            </a:r>
            <a:r>
              <a:rPr lang="en-US" sz="2000" dirty="0">
                <a:latin typeface="Calibri" pitchFamily="34" charset="0"/>
              </a:rPr>
              <a:t>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چرا این روش جواب </a:t>
            </a:r>
            <a:r>
              <a:rPr lang="fa-IR" sz="2000" dirty="0" err="1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می‌دهد</a:t>
            </a:r>
            <a:r>
              <a:rPr lang="fa-IR" sz="2000" dirty="0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؟ چون </a:t>
            </a:r>
            <a:r>
              <a:rPr lang="fa-IR" sz="2000" dirty="0" err="1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نمونه‌ها</a:t>
            </a:r>
            <a:r>
              <a:rPr lang="fa-IR" sz="2000" dirty="0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با فراوانی (تعداد تکرار) درست ظاهر </a:t>
            </a:r>
            <a:r>
              <a:rPr lang="fa-IR" sz="2000" dirty="0" err="1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می‌شوند</a:t>
            </a:r>
            <a:r>
              <a:rPr lang="fa-IR" sz="2000" dirty="0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. </a:t>
            </a:r>
            <a:endParaRPr lang="en-US" sz="2000" dirty="0">
              <a:solidFill>
                <a:schemeClr val="tx1"/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چرا این روش جواب </a:t>
            </a:r>
            <a:r>
              <a:rPr lang="fa-IR" sz="2000" dirty="0" err="1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می‌دهد</a:t>
            </a:r>
            <a:r>
              <a:rPr lang="fa-IR" sz="2000" dirty="0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؟ چون در نهایت مدل درست یاد گرفته </a:t>
            </a:r>
            <a:r>
              <a:rPr lang="fa-IR" sz="2000" dirty="0" err="1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می‌شود</a:t>
            </a:r>
            <a:r>
              <a:rPr lang="fa-IR" sz="2000" dirty="0">
                <a:solidFill>
                  <a:schemeClr val="tx1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. </a:t>
            </a:r>
            <a:endParaRPr lang="en-US" sz="2000" dirty="0">
              <a:solidFill>
                <a:schemeClr val="tx1"/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57DBE2A-111F-B495-6E46-A2D17312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37FEE3F-FACA-5184-F570-04937F415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879760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rtl="1"/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en-US" sz="2000" dirty="0">
                <a:latin typeface="IRNazanin" panose="02000506000000020002" pitchFamily="2" charset="-78"/>
                <a:cs typeface="IRNazanin" panose="02000506000000020002" pitchFamily="2" charset="-78"/>
              </a:rPr>
              <a:t>P(A)</a:t>
            </a:r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 ناشناخته: </a:t>
            </a:r>
            <a:r>
              <a:rPr lang="en-US" sz="2000" dirty="0">
                <a:latin typeface="IRNazanin" panose="02000506000000020002" pitchFamily="2" charset="-78"/>
                <a:cs typeface="IRNazanin" panose="02000506000000020002" pitchFamily="2" charset="-78"/>
              </a:rPr>
              <a:t>"</a:t>
            </a:r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مستقل از مدل</a:t>
            </a:r>
            <a:r>
              <a:rPr lang="en-US" sz="2000" dirty="0">
                <a:latin typeface="IRNazanin" panose="02000506000000020002" pitchFamily="2" charset="-78"/>
                <a:cs typeface="IRNazanin" panose="02000506000000020002" pitchFamily="2" charset="-78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410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7" grpId="0"/>
      <p:bldP spid="12294" grpId="0"/>
      <p:bldP spid="25" grpId="0" animBg="1"/>
      <p:bldP spid="2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24D9877-019E-C401-A5C8-820B1329B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7E9193-573A-E3E6-0453-E1244D9E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22" y="103477"/>
            <a:ext cx="10515600" cy="1325563"/>
          </a:xfrm>
        </p:spPr>
        <p:txBody>
          <a:bodyPr/>
          <a:lstStyle/>
          <a:p>
            <a:r>
              <a:rPr lang="fa-IR" dirty="0"/>
              <a:t>یادگیری تقویتی ـ ـ مرور کلی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5C5F5C-D050-B89B-A7E7-10660EA33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1346500"/>
            <a:ext cx="10515600" cy="51924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fa-IR" b="1" dirty="0">
                <a:solidFill>
                  <a:srgbClr val="C00000"/>
                </a:solidFill>
              </a:rPr>
              <a:t>یادگیری تقویتی منفعل (</a:t>
            </a:r>
            <a:r>
              <a:rPr lang="en-US" b="1" dirty="0">
                <a:solidFill>
                  <a:srgbClr val="C00000"/>
                </a:solidFill>
              </a:rPr>
              <a:t>Passive RL</a:t>
            </a:r>
            <a:r>
              <a:rPr lang="fa-IR" b="1" dirty="0">
                <a:solidFill>
                  <a:srgbClr val="C00000"/>
                </a:solidFill>
              </a:rPr>
              <a:t>) :</a:t>
            </a:r>
            <a:endParaRPr lang="en-US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rgbClr val="C00000"/>
                </a:solidFill>
              </a:rPr>
              <a:t>یاد گرفتن از </a:t>
            </a:r>
            <a:r>
              <a:rPr lang="fa-IR" sz="2100" dirty="0" err="1">
                <a:solidFill>
                  <a:srgbClr val="C00000"/>
                </a:solidFill>
              </a:rPr>
              <a:t>تجربه‌ها</a:t>
            </a:r>
            <a:r>
              <a:rPr lang="fa-IR" sz="2100" dirty="0">
                <a:solidFill>
                  <a:srgbClr val="C00000"/>
                </a:solidFill>
              </a:rPr>
              <a:t> (عامل با یک سیاست از </a:t>
            </a:r>
            <a:r>
              <a:rPr lang="fa-IR" sz="2100" dirty="0" err="1">
                <a:solidFill>
                  <a:srgbClr val="C00000"/>
                </a:solidFill>
              </a:rPr>
              <a:t>پیش‌مشخص‌شده</a:t>
            </a:r>
            <a:r>
              <a:rPr lang="fa-IR" sz="2100" dirty="0">
                <a:solidFill>
                  <a:srgbClr val="C00000"/>
                </a:solidFill>
              </a:rPr>
              <a:t> حرکت </a:t>
            </a:r>
            <a:r>
              <a:rPr lang="fa-IR" sz="2100" dirty="0" err="1">
                <a:solidFill>
                  <a:srgbClr val="C00000"/>
                </a:solidFill>
              </a:rPr>
              <a:t>می‌کند</a:t>
            </a:r>
            <a:r>
              <a:rPr lang="fa-IR" sz="2100" dirty="0">
                <a:solidFill>
                  <a:srgbClr val="C00000"/>
                </a:solidFill>
              </a:rPr>
              <a:t> و هدف آن ارزیابی ارزش </a:t>
            </a:r>
            <a:r>
              <a:rPr lang="fa-IR" sz="2100" dirty="0" err="1">
                <a:solidFill>
                  <a:srgbClr val="C00000"/>
                </a:solidFill>
              </a:rPr>
              <a:t>حالت‌ها</a:t>
            </a:r>
            <a:r>
              <a:rPr lang="fa-IR" sz="2100" dirty="0">
                <a:solidFill>
                  <a:srgbClr val="C00000"/>
                </a:solidFill>
              </a:rPr>
              <a:t> است، نه </a:t>
            </a:r>
            <a:r>
              <a:rPr lang="fa-IR" sz="2100" dirty="0" err="1">
                <a:solidFill>
                  <a:srgbClr val="C00000"/>
                </a:solidFill>
              </a:rPr>
              <a:t>تصمیم‌گیری</a:t>
            </a:r>
            <a:r>
              <a:rPr lang="fa-IR" sz="2100" dirty="0">
                <a:solidFill>
                  <a:srgbClr val="C00000"/>
                </a:solidFill>
              </a:rPr>
              <a:t>)</a:t>
            </a:r>
            <a:endParaRPr lang="fa-IR" dirty="0">
              <a:solidFill>
                <a:srgbClr val="C00000"/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مبتنی بر مدل :</a:t>
            </a: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</a:pPr>
            <a:r>
              <a:rPr lang="fa-IR" dirty="0"/>
              <a:t>عامل ابتدا مدل </a:t>
            </a:r>
            <a:r>
              <a:rPr lang="en-US" dirty="0"/>
              <a:t>MDP</a:t>
            </a:r>
            <a:r>
              <a:rPr lang="fa-IR" dirty="0"/>
              <a:t> (یعنی </a:t>
            </a:r>
            <a:r>
              <a:rPr lang="en-US" dirty="0"/>
              <a:t> T</a:t>
            </a:r>
            <a:r>
              <a:rPr lang="fa-IR" dirty="0"/>
              <a:t>و </a:t>
            </a:r>
            <a:r>
              <a:rPr lang="en-US" dirty="0"/>
              <a:t>R</a:t>
            </a:r>
            <a:r>
              <a:rPr lang="fa-IR" dirty="0"/>
              <a:t>) را بر </a:t>
            </a:r>
            <a:r>
              <a:rPr lang="fa-IR" dirty="0" err="1"/>
              <a:t>پایه‌ی</a:t>
            </a:r>
            <a:r>
              <a:rPr lang="fa-IR" dirty="0"/>
              <a:t> </a:t>
            </a:r>
            <a:r>
              <a:rPr lang="fa-IR" dirty="0" err="1"/>
              <a:t>تجربه‌های</a:t>
            </a:r>
            <a:r>
              <a:rPr lang="fa-IR" dirty="0"/>
              <a:t> خود تخمین </a:t>
            </a:r>
            <a:r>
              <a:rPr lang="fa-IR" dirty="0" err="1"/>
              <a:t>می‌زند</a:t>
            </a:r>
            <a:r>
              <a:rPr lang="fa-IR" dirty="0"/>
              <a:t>. سپس با استفاده از این مدل تقریبی، ارزش </a:t>
            </a:r>
            <a:r>
              <a:rPr lang="fa-IR" dirty="0" err="1"/>
              <a:t>حالت‌ها</a:t>
            </a:r>
            <a:r>
              <a:rPr lang="fa-IR" dirty="0"/>
              <a:t> را محاسبه </a:t>
            </a:r>
            <a:r>
              <a:rPr lang="fa-IR" dirty="0" err="1"/>
              <a:t>می‌کند</a:t>
            </a:r>
            <a:r>
              <a:rPr lang="fa-IR" dirty="0"/>
              <a:t>.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>
                <a:solidFill>
                  <a:srgbClr val="C00000"/>
                </a:solidFill>
              </a:rPr>
              <a:t>یادگیری مستقل از مدل:</a:t>
            </a:r>
            <a:endParaRPr lang="en-US" b="1" dirty="0">
              <a:solidFill>
                <a:srgbClr val="C00000"/>
              </a:solidFill>
            </a:endParaRPr>
          </a:p>
          <a:p>
            <a:pPr marL="1371600" lvl="3" indent="0">
              <a:lnSpc>
                <a:spcPct val="120000"/>
              </a:lnSpc>
              <a:buNone/>
            </a:pPr>
            <a:r>
              <a:rPr lang="fa-IR" b="1" dirty="0">
                <a:solidFill>
                  <a:srgbClr val="C00000"/>
                </a:solidFill>
              </a:rPr>
              <a:t> </a:t>
            </a:r>
            <a:r>
              <a:rPr lang="fa-IR" dirty="0">
                <a:solidFill>
                  <a:srgbClr val="C00000"/>
                </a:solidFill>
              </a:rPr>
              <a:t>عامل فقط بر </a:t>
            </a:r>
            <a:r>
              <a:rPr lang="fa-IR" dirty="0" err="1">
                <a:solidFill>
                  <a:srgbClr val="C00000"/>
                </a:solidFill>
              </a:rPr>
              <a:t>پایه‌ی</a:t>
            </a:r>
            <a:r>
              <a:rPr lang="fa-IR" dirty="0">
                <a:solidFill>
                  <a:srgbClr val="C00000"/>
                </a:solidFill>
              </a:rPr>
              <a:t> تجربه، بدون دانستن مدل، ارزش </a:t>
            </a:r>
            <a:r>
              <a:rPr lang="fa-IR" dirty="0" err="1">
                <a:solidFill>
                  <a:srgbClr val="C00000"/>
                </a:solidFill>
              </a:rPr>
              <a:t>حالت‌ها</a:t>
            </a:r>
            <a:r>
              <a:rPr lang="fa-IR" dirty="0">
                <a:solidFill>
                  <a:srgbClr val="C00000"/>
                </a:solidFill>
              </a:rPr>
              <a:t> را محاسبه </a:t>
            </a:r>
            <a:r>
              <a:rPr lang="fa-IR" dirty="0" err="1">
                <a:solidFill>
                  <a:srgbClr val="C00000"/>
                </a:solidFill>
              </a:rPr>
              <a:t>می‌کند</a:t>
            </a:r>
            <a:r>
              <a:rPr lang="fa-IR" dirty="0">
                <a:solidFill>
                  <a:srgbClr val="C00000"/>
                </a:solidFill>
              </a:rPr>
              <a:t>.(مستقیماً ارزش هر حالت را یاد </a:t>
            </a:r>
            <a:r>
              <a:rPr lang="fa-IR" dirty="0" err="1">
                <a:solidFill>
                  <a:srgbClr val="C00000"/>
                </a:solidFill>
              </a:rPr>
              <a:t>می‌گیرد</a:t>
            </a:r>
            <a:r>
              <a:rPr lang="fa-IR" dirty="0">
                <a:solidFill>
                  <a:srgbClr val="C00000"/>
                </a:solidFill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ارزیابی مستقیم: </a:t>
            </a:r>
            <a:r>
              <a:rPr lang="fa-IR" dirty="0" err="1"/>
              <a:t>محاسبه‌ی</a:t>
            </a:r>
            <a:r>
              <a:rPr lang="fa-IR" dirty="0"/>
              <a:t> میانگین مجموع </a:t>
            </a:r>
            <a:r>
              <a:rPr lang="fa-IR" dirty="0" err="1"/>
              <a:t>پاداش‌ها</a:t>
            </a:r>
            <a:r>
              <a:rPr lang="fa-IR" dirty="0"/>
              <a:t> در </a:t>
            </a:r>
            <a:r>
              <a:rPr lang="fa-IR" dirty="0" err="1"/>
              <a:t>اپیزودها</a:t>
            </a:r>
            <a:endParaRPr lang="fa-IR" dirty="0"/>
          </a:p>
          <a:p>
            <a:pPr marL="1714500" lvl="3" indent="-342900">
              <a:buFont typeface="+mj-lt"/>
              <a:buAutoNum type="arabicPeriod"/>
            </a:pPr>
            <a:r>
              <a:rPr lang="fa-IR" b="1" dirty="0">
                <a:solidFill>
                  <a:srgbClr val="C00000"/>
                </a:solidFill>
              </a:rPr>
              <a:t>یادگیری </a:t>
            </a:r>
            <a:r>
              <a:rPr lang="fa-IR" b="1" dirty="0" err="1">
                <a:solidFill>
                  <a:srgbClr val="C00000"/>
                </a:solidFill>
              </a:rPr>
              <a:t>تفاضل</a:t>
            </a:r>
            <a:r>
              <a:rPr lang="fa-IR" b="1" dirty="0">
                <a:solidFill>
                  <a:srgbClr val="C00000"/>
                </a:solidFill>
              </a:rPr>
              <a:t> زمانی: 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fa-IR" dirty="0" err="1">
                <a:solidFill>
                  <a:srgbClr val="C00000"/>
                </a:solidFill>
              </a:rPr>
              <a:t>به‌روزرسانی</a:t>
            </a:r>
            <a:r>
              <a:rPr lang="fa-IR" dirty="0">
                <a:solidFill>
                  <a:srgbClr val="C00000"/>
                </a:solidFill>
              </a:rPr>
              <a:t> تدریجی ارزش هر حالت با استفاده از ارزش حالت بعدی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fa-IR" dirty="0"/>
          </a:p>
          <a:p>
            <a:pPr rtl="1">
              <a:lnSpc>
                <a:spcPct val="120000"/>
              </a:lnSpc>
            </a:pPr>
            <a:r>
              <a:rPr lang="fa-IR" b="1" dirty="0"/>
              <a:t>یادگیری تقویتی فعال </a:t>
            </a:r>
            <a:r>
              <a:rPr lang="en-US" b="1" dirty="0"/>
              <a:t>Active RL)</a:t>
            </a:r>
            <a:r>
              <a:rPr lang="fa-IR" b="1" dirty="0"/>
              <a:t>): </a:t>
            </a:r>
            <a:endParaRPr lang="en-US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عامل خودش باید تصمیم بگیرد و تجربه‌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جمع‌آوری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کند 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عامل دیگر فقط یک سیاست را دنبال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نمی‌کند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، بلکه باید خودش سیاست بهینه را کشف کند. بنابراین، علاوه ‌بر یادگیری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ارزش‌ها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، باید انتخاب عمل نیز انجام دهد.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</a:rPr>
              <a:t>(</a:t>
            </a:r>
            <a:endParaRPr lang="fa-IR" sz="2100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fa-IR" b="1" dirty="0"/>
              <a:t>یادگیری مستقل از مدل :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Q-Learning</a:t>
            </a:r>
            <a:r>
              <a:rPr lang="fa-IR" b="1" dirty="0"/>
              <a:t>: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</a:t>
            </a:r>
            <a:r>
              <a:rPr lang="fa-IR" dirty="0"/>
              <a:t> با استفاده از </a:t>
            </a:r>
            <a:r>
              <a:rPr lang="fa-IR" dirty="0" err="1"/>
              <a:t>بیشینه‌ی</a:t>
            </a:r>
            <a:r>
              <a:rPr lang="fa-IR" dirty="0"/>
              <a:t> ارزش </a:t>
            </a:r>
            <a:r>
              <a:rPr lang="en-US" dirty="0"/>
              <a:t>Q-state </a:t>
            </a:r>
            <a:r>
              <a:rPr lang="fa-IR" dirty="0"/>
              <a:t> های حالت بعدی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:Approximate Q-Learning</a:t>
            </a:r>
            <a:r>
              <a:rPr lang="fa-IR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 </a:t>
            </a:r>
            <a:r>
              <a:rPr lang="fa-IR" dirty="0"/>
              <a:t> با استفاده از یک تابع تقریب</a:t>
            </a:r>
            <a:endParaRPr lang="en-US" dirty="0"/>
          </a:p>
          <a:p>
            <a:pPr lvl="2">
              <a:lnSpc>
                <a:spcPct val="120000"/>
              </a:lnSpc>
            </a:pPr>
            <a:endParaRPr lang="fa-IR" dirty="0"/>
          </a:p>
          <a:p>
            <a:pPr lvl="1">
              <a:lnSpc>
                <a:spcPct val="120000"/>
              </a:lnSpc>
            </a:pPr>
            <a:r>
              <a:rPr lang="fa-IR" b="1" dirty="0" err="1"/>
              <a:t>چالش‌های</a:t>
            </a:r>
            <a:r>
              <a:rPr lang="fa-IR" b="1" dirty="0"/>
              <a:t> اصلی: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</a:t>
            </a:r>
            <a:r>
              <a:rPr lang="fa-IR" dirty="0" err="1"/>
              <a:t>به‌صورت</a:t>
            </a:r>
            <a:r>
              <a:rPr lang="fa-IR" dirty="0"/>
              <a:t> مؤثر محیط را کاوش کند؟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بین کاوش (</a:t>
            </a:r>
            <a:r>
              <a:rPr lang="en-US" dirty="0"/>
              <a:t>exploration</a:t>
            </a:r>
            <a:r>
              <a:rPr lang="fa-IR" dirty="0"/>
              <a:t>) و </a:t>
            </a:r>
            <a:r>
              <a:rPr lang="fa-IR" dirty="0" err="1"/>
              <a:t>بهره‌برداری</a:t>
            </a:r>
            <a:r>
              <a:rPr lang="fa-IR" dirty="0"/>
              <a:t> (</a:t>
            </a:r>
            <a:r>
              <a:rPr lang="en-US" dirty="0"/>
              <a:t>exploitation</a:t>
            </a:r>
            <a:r>
              <a:rPr lang="fa-IR" dirty="0"/>
              <a:t>) تعادل برقرار کند؟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EE7D2DC-BFF5-8B2E-F384-B961CF14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D762898-1730-38C6-F1D1-80F0CD93FFC4}"/>
              </a:ext>
            </a:extLst>
          </p:cNvPr>
          <p:cNvSpPr txBox="1"/>
          <p:nvPr/>
        </p:nvSpPr>
        <p:spPr>
          <a:xfrm rot="5400000">
            <a:off x="9509950" y="3118743"/>
            <a:ext cx="6479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>
                <a:solidFill>
                  <a:srgbClr val="C00000"/>
                </a:solidFill>
              </a:rPr>
              <a:t>Value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B5C5DF2-9107-E1D9-62D3-39282228C5B5}"/>
              </a:ext>
            </a:extLst>
          </p:cNvPr>
          <p:cNvSpPr txBox="1"/>
          <p:nvPr/>
        </p:nvSpPr>
        <p:spPr>
          <a:xfrm rot="5400000">
            <a:off x="10001395" y="4943100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30925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</a:t>
            </a:r>
            <a:r>
              <a:rPr lang="fa-IR" dirty="0" err="1"/>
              <a:t>تفاضل</a:t>
            </a:r>
            <a:r>
              <a:rPr lang="fa-IR" dirty="0"/>
              <a:t> زمانی</a:t>
            </a:r>
            <a:br>
              <a:rPr lang="fa-IR" dirty="0"/>
            </a:br>
            <a:r>
              <a:rPr lang="en-US" dirty="0"/>
              <a:t>Temporal Difference Learning (TD Learning)</a:t>
            </a:r>
          </a:p>
        </p:txBody>
      </p:sp>
      <p:pic>
        <p:nvPicPr>
          <p:cNvPr id="41987" name="Picture 3" descr="C:\Users\Dan\Dropbox\Office\CS 188\Ketrina Art\RL\TemporalDifferen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5992" y="1692047"/>
            <a:ext cx="5480050" cy="502942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FE59816-59B4-A724-6050-520E73D1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18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C7D4F4-7BEB-85C9-D68C-13EC51973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="" xmlns:a16="http://schemas.microsoft.com/office/drawing/2014/main" id="{4DE848E1-DDC2-EE18-F37E-6FDDC470BD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00372" y="64212"/>
            <a:ext cx="10515600" cy="1325563"/>
          </a:xfrm>
        </p:spPr>
        <p:txBody>
          <a:bodyPr/>
          <a:lstStyle/>
          <a:p>
            <a:r>
              <a:rPr lang="fa-IR" dirty="0"/>
              <a:t>یادگیری </a:t>
            </a:r>
            <a:r>
              <a:rPr lang="fa-IR" dirty="0" err="1"/>
              <a:t>تفاضل</a:t>
            </a:r>
            <a:r>
              <a:rPr lang="fa-IR" dirty="0"/>
              <a:t> زمانی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="" xmlns:a16="http://schemas.microsoft.com/office/drawing/2014/main" id="{175D0C87-B61D-8490-762D-4F0A231ED5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642379" y="1354516"/>
            <a:ext cx="8686800" cy="2819400"/>
          </a:xfrm>
        </p:spPr>
        <p:txBody>
          <a:bodyPr>
            <a:noAutofit/>
          </a:bodyPr>
          <a:lstStyle/>
          <a:p>
            <a:r>
              <a:rPr lang="fa-IR" sz="2400" b="1" dirty="0"/>
              <a:t>ایده‌:</a:t>
            </a:r>
            <a:r>
              <a:rPr lang="fa-IR" sz="2400" dirty="0"/>
              <a:t> یادگیری از تک تک </a:t>
            </a:r>
            <a:r>
              <a:rPr lang="fa-IR" sz="2400" dirty="0" err="1"/>
              <a:t>نمونه‌ها</a:t>
            </a:r>
            <a:r>
              <a:rPr lang="fa-IR" sz="2400" dirty="0"/>
              <a:t> به صورت جداگانه!</a:t>
            </a:r>
          </a:p>
          <a:p>
            <a:pPr lvl="1"/>
            <a:r>
              <a:rPr lang="fa-IR" sz="2000" dirty="0"/>
              <a:t>به روز رسانی تخمین ارزش حالت فعلی </a:t>
            </a:r>
            <a:r>
              <a:rPr lang="en-US" sz="2000" dirty="0"/>
              <a:t> V(s) </a:t>
            </a:r>
            <a:r>
              <a:rPr lang="fa-IR" sz="2000" dirty="0"/>
              <a:t>پس از هر تجربه (هر گام تعامل با محیط)  </a:t>
            </a:r>
            <a:r>
              <a:rPr lang="en-US" sz="2000" dirty="0"/>
              <a:t>(s, a, s’, r)</a:t>
            </a:r>
          </a:p>
          <a:p>
            <a:pPr lvl="1"/>
            <a:r>
              <a:rPr lang="fa-IR" sz="2000" dirty="0"/>
              <a:t>عامل برای اصلاح ارزش حالت فعلی، به پاداش آن گام و ارزش حالت بعدی نگاه </a:t>
            </a:r>
            <a:r>
              <a:rPr lang="fa-IR" sz="2000" dirty="0" err="1"/>
              <a:t>می‌کند</a:t>
            </a:r>
            <a:r>
              <a:rPr lang="fa-IR" sz="2000" dirty="0"/>
              <a:t>.</a:t>
            </a:r>
          </a:p>
          <a:p>
            <a:pPr lvl="1"/>
            <a:r>
              <a:rPr lang="fa-IR" sz="2000" dirty="0" err="1"/>
              <a:t>حالت‌هایی</a:t>
            </a:r>
            <a:r>
              <a:rPr lang="fa-IR" sz="2000" dirty="0"/>
              <a:t> مانند </a:t>
            </a:r>
            <a:r>
              <a:rPr lang="en-US" sz="2000" dirty="0"/>
              <a:t> s’ </a:t>
            </a:r>
            <a:r>
              <a:rPr lang="fa-IR" sz="2000" dirty="0"/>
              <a:t>که احتمال وقوع بیشتری دارند، سهم بیشتری در تعیین ارزش </a:t>
            </a:r>
            <a:r>
              <a:rPr lang="en-US" sz="2000" dirty="0"/>
              <a:t>V(s)</a:t>
            </a:r>
            <a:r>
              <a:rPr lang="fa-IR" sz="2000" dirty="0"/>
              <a:t> خواهند داشت</a:t>
            </a:r>
            <a:endParaRPr lang="en-US" sz="2000" dirty="0"/>
          </a:p>
          <a:p>
            <a:pPr lvl="1">
              <a:buFont typeface="Wingdings" pitchFamily="2" charset="2"/>
              <a:buNone/>
            </a:pPr>
            <a:endParaRPr lang="en-US" dirty="0"/>
          </a:p>
          <a:p>
            <a:r>
              <a:rPr lang="fa-IR" sz="2400" b="1" dirty="0"/>
              <a:t>یادگیری </a:t>
            </a:r>
            <a:r>
              <a:rPr lang="fa-IR" sz="2400" b="1" dirty="0" err="1"/>
              <a:t>ارزش‌ها</a:t>
            </a:r>
            <a:r>
              <a:rPr lang="fa-IR" sz="2400" b="1" dirty="0"/>
              <a:t> به روش </a:t>
            </a:r>
            <a:r>
              <a:rPr lang="fa-IR" sz="2400" b="1" dirty="0" err="1"/>
              <a:t>تفاضل</a:t>
            </a:r>
            <a:r>
              <a:rPr lang="fa-IR" sz="2400" b="1" dirty="0"/>
              <a:t> زمانی:</a:t>
            </a:r>
          </a:p>
          <a:p>
            <a:pPr lvl="1"/>
            <a:r>
              <a:rPr lang="fa-IR" sz="2000" dirty="0"/>
              <a:t>سیاست عامل در طول فرآیند یادگیری ثابت باقی </a:t>
            </a:r>
            <a:r>
              <a:rPr lang="fa-IR" sz="2000" dirty="0" err="1"/>
              <a:t>می‌ماند</a:t>
            </a:r>
            <a:r>
              <a:rPr lang="fa-IR" sz="2000" dirty="0"/>
              <a:t> و تمرکز بر ارزیابی ارزش </a:t>
            </a:r>
            <a:r>
              <a:rPr lang="fa-IR" sz="2000" dirty="0" err="1"/>
              <a:t>حالت‌هاست</a:t>
            </a:r>
            <a:r>
              <a:rPr lang="fa-IR" sz="2000" dirty="0"/>
              <a:t>.</a:t>
            </a:r>
          </a:p>
          <a:p>
            <a:pPr lvl="1"/>
            <a:r>
              <a:rPr lang="fa-IR" sz="2000" dirty="0"/>
              <a:t>با تکرار </a:t>
            </a:r>
            <a:r>
              <a:rPr lang="fa-IR" sz="2000" dirty="0" err="1"/>
              <a:t>گام‌های</a:t>
            </a:r>
            <a:r>
              <a:rPr lang="fa-IR" sz="2000" dirty="0"/>
              <a:t> تعامل، ارزش </a:t>
            </a:r>
            <a:r>
              <a:rPr lang="fa-IR" sz="2000" dirty="0" err="1"/>
              <a:t>حالت‌ها</a:t>
            </a:r>
            <a:r>
              <a:rPr lang="fa-IR" sz="2000" dirty="0"/>
              <a:t> </a:t>
            </a:r>
            <a:r>
              <a:rPr lang="fa-IR" sz="2000" dirty="0" err="1"/>
              <a:t>به‌تدریج</a:t>
            </a:r>
            <a:r>
              <a:rPr lang="fa-IR" sz="2000" dirty="0"/>
              <a:t> به </a:t>
            </a:r>
            <a:r>
              <a:rPr lang="fa-IR" sz="2000" dirty="0" err="1"/>
              <a:t>ارزش‌های</a:t>
            </a:r>
            <a:r>
              <a:rPr lang="fa-IR" sz="2000" dirty="0"/>
              <a:t> واقعی همگرا </a:t>
            </a:r>
            <a:r>
              <a:rPr lang="fa-IR" sz="2000" dirty="0" err="1"/>
              <a:t>می‌شوند</a:t>
            </a:r>
            <a:r>
              <a:rPr lang="fa-IR" sz="2000" dirty="0"/>
              <a:t>.</a:t>
            </a:r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sz="2400" dirty="0"/>
          </a:p>
        </p:txBody>
      </p:sp>
      <p:pic>
        <p:nvPicPr>
          <p:cNvPr id="23" name="Picture 22" descr="txp_fig">
            <a:extLst>
              <a:ext uri="{FF2B5EF4-FFF2-40B4-BE49-F238E27FC236}">
                <a16:creationId xmlns="" xmlns:a16="http://schemas.microsoft.com/office/drawing/2014/main" id="{09A664ED-8F67-36FE-D9FB-4160DFD5108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834892" y="478682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>
            <a:extLst>
              <a:ext uri="{FF2B5EF4-FFF2-40B4-BE49-F238E27FC236}">
                <a16:creationId xmlns="" xmlns:a16="http://schemas.microsoft.com/office/drawing/2014/main" id="{4BBF771D-1D33-8A81-A7E4-BD6A707EB9C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834892" y="5454253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79A776CF-119C-2AE7-05F2-36FA274DC7BE}"/>
              </a:ext>
            </a:extLst>
          </p:cNvPr>
          <p:cNvGrpSpPr/>
          <p:nvPr/>
        </p:nvGrpSpPr>
        <p:grpSpPr>
          <a:xfrm>
            <a:off x="838200" y="1282998"/>
            <a:ext cx="1857674" cy="2366665"/>
            <a:chOff x="9532815" y="1447800"/>
            <a:chExt cx="1575852" cy="2007625"/>
          </a:xfrm>
        </p:grpSpPr>
        <p:sp>
          <p:nvSpPr>
            <p:cNvPr id="15367" name="AutoShape 7">
              <a:extLst>
                <a:ext uri="{FF2B5EF4-FFF2-40B4-BE49-F238E27FC236}">
                  <a16:creationId xmlns="" xmlns:a16="http://schemas.microsoft.com/office/drawing/2014/main" id="{F9882C07-3B45-EA22-B585-22C170C4B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>
              <a:extLst>
                <a:ext uri="{FF2B5EF4-FFF2-40B4-BE49-F238E27FC236}">
                  <a16:creationId xmlns="" xmlns:a16="http://schemas.microsoft.com/office/drawing/2014/main" id="{97453D57-EF56-2493-041E-B8ECBBBF4B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>
              <a:extLst>
                <a:ext uri="{FF2B5EF4-FFF2-40B4-BE49-F238E27FC236}">
                  <a16:creationId xmlns="" xmlns:a16="http://schemas.microsoft.com/office/drawing/2014/main" id="{3BE630C4-D61C-CDA7-5C7B-7FDD0A454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>
              <a:extLst>
                <a:ext uri="{FF2B5EF4-FFF2-40B4-BE49-F238E27FC236}">
                  <a16:creationId xmlns="" xmlns:a16="http://schemas.microsoft.com/office/drawing/2014/main" id="{353D9DC7-D2F8-187E-3853-06753F9CB4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>
              <a:extLst>
                <a:ext uri="{FF2B5EF4-FFF2-40B4-BE49-F238E27FC236}">
                  <a16:creationId xmlns="" xmlns:a16="http://schemas.microsoft.com/office/drawing/2014/main" id="{F7BFD326-F5F2-56C1-3538-05ABD26615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>
              <a:extLst>
                <a:ext uri="{FF2B5EF4-FFF2-40B4-BE49-F238E27FC236}">
                  <a16:creationId xmlns="" xmlns:a16="http://schemas.microsoft.com/office/drawing/2014/main" id="{E01B6BF7-D36D-E2E7-8096-93F1B191E8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>
              <a:extLst>
                <a:ext uri="{FF2B5EF4-FFF2-40B4-BE49-F238E27FC236}">
                  <a16:creationId xmlns="" xmlns:a16="http://schemas.microsoft.com/office/drawing/2014/main" id="{2ACCDB16-7EE7-40E3-095D-EC70621A9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>
              <a:extLst>
                <a:ext uri="{FF2B5EF4-FFF2-40B4-BE49-F238E27FC236}">
                  <a16:creationId xmlns="" xmlns:a16="http://schemas.microsoft.com/office/drawing/2014/main" id="{A35B8AAB-98ED-23B7-643C-0D352F59D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>
              <a:extLst>
                <a:ext uri="{FF2B5EF4-FFF2-40B4-BE49-F238E27FC236}">
                  <a16:creationId xmlns="" xmlns:a16="http://schemas.microsoft.com/office/drawing/2014/main" id="{A8672267-8F2B-5B14-ED10-8B831A9A8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>
              <a:extLst>
                <a:ext uri="{FF2B5EF4-FFF2-40B4-BE49-F238E27FC236}">
                  <a16:creationId xmlns="" xmlns:a16="http://schemas.microsoft.com/office/drawing/2014/main" id="{0F472F1E-C4BA-38C6-D477-BE212D86D8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>
              <a:extLst>
                <a:ext uri="{FF2B5EF4-FFF2-40B4-BE49-F238E27FC236}">
                  <a16:creationId xmlns="" xmlns:a16="http://schemas.microsoft.com/office/drawing/2014/main" id="{E32754BC-4BE3-5119-EDCB-C1D770FC4E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>
            <a:extLst>
              <a:ext uri="{FF2B5EF4-FFF2-40B4-BE49-F238E27FC236}">
                <a16:creationId xmlns="" xmlns:a16="http://schemas.microsoft.com/office/drawing/2014/main" id="{C903DE4F-4A2C-A8C4-D869-B73EC1140F1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834892" y="6082581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>
            <a:extLst>
              <a:ext uri="{FF2B5EF4-FFF2-40B4-BE49-F238E27FC236}">
                <a16:creationId xmlns="" xmlns:a16="http://schemas.microsoft.com/office/drawing/2014/main" id="{46D19886-8FFF-C47F-5EB7-F835746FE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07" y="4727350"/>
            <a:ext cx="21034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نمونه برداری از </a:t>
            </a:r>
            <a:r>
              <a:rPr lang="en-US" sz="2400" dirty="0">
                <a:latin typeface="IRNazanin" panose="02000506000000020002" pitchFamily="2" charset="-78"/>
                <a:cs typeface="IRNazanin" panose="02000506000000020002" pitchFamily="2" charset="-78"/>
              </a:rPr>
              <a:t>V(s)</a:t>
            </a:r>
          </a:p>
        </p:txBody>
      </p:sp>
      <p:sp>
        <p:nvSpPr>
          <p:cNvPr id="15380" name="TextBox 21">
            <a:extLst>
              <a:ext uri="{FF2B5EF4-FFF2-40B4-BE49-F238E27FC236}">
                <a16:creationId xmlns="" xmlns:a16="http://schemas.microsoft.com/office/drawing/2014/main" id="{F007F0A2-8ADD-9A63-0874-88E725740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412" y="5335013"/>
            <a:ext cx="24236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rtl="1"/>
            <a:r>
              <a:rPr lang="fa-IR" sz="2400" dirty="0" err="1">
                <a:latin typeface="IRNazanin" panose="02000506000000020002" pitchFamily="2" charset="-78"/>
                <a:cs typeface="IRNazanin" panose="02000506000000020002" pitchFamily="2" charset="-78"/>
              </a:rPr>
              <a:t>به‌روز</a:t>
            </a: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 رسانی ارزش</a:t>
            </a:r>
            <a:r>
              <a:rPr lang="en-US" sz="2400" dirty="0">
                <a:latin typeface="IRNazanin" panose="02000506000000020002" pitchFamily="2" charset="-78"/>
                <a:cs typeface="IRNazanin" panose="02000506000000020002" pitchFamily="2" charset="-78"/>
              </a:rPr>
              <a:t> V(s) </a:t>
            </a:r>
          </a:p>
        </p:txBody>
      </p:sp>
      <p:sp>
        <p:nvSpPr>
          <p:cNvPr id="15381" name="TextBox 22">
            <a:extLst>
              <a:ext uri="{FF2B5EF4-FFF2-40B4-BE49-F238E27FC236}">
                <a16:creationId xmlns="" xmlns:a16="http://schemas.microsoft.com/office/drawing/2014/main" id="{0159A22A-170F-8503-74A5-EBEEE7FFA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08" y="5952589"/>
            <a:ext cx="23150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rtl="1"/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همان </a:t>
            </a:r>
            <a:r>
              <a:rPr lang="fa-IR" sz="2400" dirty="0" err="1">
                <a:latin typeface="IRNazanin" panose="02000506000000020002" pitchFamily="2" charset="-78"/>
                <a:cs typeface="IRNazanin" panose="02000506000000020002" pitchFamily="2" charset="-78"/>
              </a:rPr>
              <a:t>به‌روزرسانی</a:t>
            </a: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 قبلی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69816C5-4AA8-7CC3-B58E-0F63BBCE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2A2282F-FE52-36E7-3DE4-D99E6C65A671}"/>
              </a:ext>
            </a:extLst>
          </p:cNvPr>
          <p:cNvSpPr txBox="1"/>
          <p:nvPr/>
        </p:nvSpPr>
        <p:spPr>
          <a:xfrm>
            <a:off x="6057897" y="6600483"/>
            <a:ext cx="1855764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 rtl="1"/>
            <a:r>
              <a:rPr lang="fa-IR" sz="1200" dirty="0">
                <a:solidFill>
                  <a:srgbClr val="C00000"/>
                </a:solidFill>
              </a:rPr>
              <a:t>خطای </a:t>
            </a:r>
            <a:r>
              <a:rPr lang="fa-IR" sz="1200" dirty="0" err="1">
                <a:solidFill>
                  <a:srgbClr val="C00000"/>
                </a:solidFill>
              </a:rPr>
              <a:t>تفاضل</a:t>
            </a:r>
            <a:r>
              <a:rPr lang="fa-IR" sz="1200" dirty="0">
                <a:solidFill>
                  <a:srgbClr val="C00000"/>
                </a:solidFill>
              </a:rPr>
              <a:t> زمانی (</a:t>
            </a:r>
            <a:r>
              <a:rPr lang="en-US" sz="1200" dirty="0">
                <a:solidFill>
                  <a:srgbClr val="C00000"/>
                </a:solidFill>
              </a:rPr>
              <a:t>(TD Error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="" xmlns:a16="http://schemas.microsoft.com/office/drawing/2014/main" id="{1F95F0D4-F38F-FC17-0481-A31D5A916237}"/>
              </a:ext>
            </a:extLst>
          </p:cNvPr>
          <p:cNvSpPr/>
          <p:nvPr/>
        </p:nvSpPr>
        <p:spPr>
          <a:xfrm rot="16200000">
            <a:off x="6774198" y="5391856"/>
            <a:ext cx="300030" cy="2184583"/>
          </a:xfrm>
          <a:prstGeom prst="leftBrace">
            <a:avLst>
              <a:gd name="adj1" fmla="val 0"/>
              <a:gd name="adj2" fmla="val 49473"/>
            </a:avLst>
          </a:prstGeom>
          <a:noFill/>
          <a:ln w="127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ea typeface="ＭＳ Ｐゴシック" pitchFamily="34" charset="-128"/>
              </a:rPr>
              <a:t>یادگیری تقویتی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a-IR" sz="2800" dirty="0" err="1">
                <a:ea typeface="ＭＳ Ｐゴシック" pitchFamily="34" charset="-128"/>
              </a:rPr>
              <a:t>ایده‌ی</a:t>
            </a:r>
            <a:r>
              <a:rPr lang="fa-IR" sz="2800" dirty="0">
                <a:ea typeface="ＭＳ Ｐゴシック" pitchFamily="34" charset="-128"/>
              </a:rPr>
              <a:t> اصلی.</a:t>
            </a:r>
          </a:p>
          <a:p>
            <a:pPr lvl="1"/>
            <a:r>
              <a:rPr lang="fa-IR" sz="2000" dirty="0">
                <a:ea typeface="ＭＳ Ｐゴシック" pitchFamily="34" charset="-128"/>
              </a:rPr>
              <a:t>دریافت بازخورد از محیط به شکل </a:t>
            </a:r>
            <a:r>
              <a:rPr lang="fa-IR" sz="2000" dirty="0" err="1">
                <a:solidFill>
                  <a:srgbClr val="C00000"/>
                </a:solidFill>
                <a:ea typeface="ＭＳ Ｐゴシック" pitchFamily="34" charset="-128"/>
              </a:rPr>
              <a:t>پاداش‌ها</a:t>
            </a:r>
            <a:r>
              <a:rPr lang="fa-IR" sz="2000" dirty="0">
                <a:ea typeface="ＭＳ Ｐゴシック" pitchFamily="34" charset="-128"/>
              </a:rPr>
              <a:t>.</a:t>
            </a:r>
          </a:p>
          <a:p>
            <a:pPr lvl="1"/>
            <a:r>
              <a:rPr lang="fa-IR" sz="2000" dirty="0">
                <a:ea typeface="ＭＳ Ｐゴシック" pitchFamily="34" charset="-128"/>
              </a:rPr>
              <a:t>سودمندی عامل به </a:t>
            </a:r>
            <a:r>
              <a:rPr lang="fa-IR" sz="2000" dirty="0" err="1">
                <a:ea typeface="ＭＳ Ｐゴシック" pitchFamily="34" charset="-128"/>
              </a:rPr>
              <a:t>وسیله‌ی</a:t>
            </a:r>
            <a:r>
              <a:rPr lang="fa-IR" sz="2000" dirty="0">
                <a:ea typeface="ＭＳ Ｐゴシック" pitchFamily="34" charset="-128"/>
              </a:rPr>
              <a:t> تابع پاداش تعریف </a:t>
            </a:r>
            <a:r>
              <a:rPr lang="fa-IR" sz="2000" dirty="0" err="1">
                <a:ea typeface="ＭＳ Ｐゴシック" pitchFamily="34" charset="-128"/>
              </a:rPr>
              <a:t>می‌شود</a:t>
            </a:r>
            <a:r>
              <a:rPr lang="fa-IR" sz="2000" dirty="0">
                <a:ea typeface="ＭＳ Ｐゴシック" pitchFamily="34" charset="-128"/>
              </a:rPr>
              <a:t>.</a:t>
            </a:r>
          </a:p>
          <a:p>
            <a:pPr lvl="1"/>
            <a:r>
              <a:rPr lang="fa-IR" sz="2000" dirty="0">
                <a:ea typeface="ＭＳ Ｐゴシック" pitchFamily="34" charset="-128"/>
              </a:rPr>
              <a:t>عامل باید به </a:t>
            </a:r>
            <a:r>
              <a:rPr lang="fa-IR" sz="2000" dirty="0" err="1">
                <a:ea typeface="ＭＳ Ｐゴシック" pitchFamily="34" charset="-128"/>
              </a:rPr>
              <a:t>گونه‌ای</a:t>
            </a:r>
            <a:r>
              <a:rPr lang="fa-IR" sz="2000" dirty="0">
                <a:ea typeface="ＭＳ Ｐゴシック" pitchFamily="34" charset="-128"/>
              </a:rPr>
              <a:t> عمل کند که </a:t>
            </a:r>
            <a:r>
              <a:rPr lang="fa-IR" sz="2000" dirty="0">
                <a:solidFill>
                  <a:srgbClr val="C00000"/>
                </a:solidFill>
                <a:ea typeface="ＭＳ Ｐゴシック" pitchFamily="34" charset="-128"/>
              </a:rPr>
              <a:t>سودمندی مورد انتظار </a:t>
            </a:r>
            <a:r>
              <a:rPr lang="fa-IR" sz="2000" dirty="0">
                <a:ea typeface="ＭＳ Ｐゴシック" pitchFamily="34" charset="-128"/>
              </a:rPr>
              <a:t>را </a:t>
            </a:r>
            <a:r>
              <a:rPr lang="fa-IR" sz="2000" dirty="0" err="1">
                <a:ea typeface="ＭＳ Ｐゴシック" pitchFamily="34" charset="-128"/>
              </a:rPr>
              <a:t>بیشینه</a:t>
            </a:r>
            <a:r>
              <a:rPr lang="fa-IR" sz="2000" dirty="0">
                <a:ea typeface="ＭＳ Ｐゴシック" pitchFamily="34" charset="-128"/>
              </a:rPr>
              <a:t> سازد.</a:t>
            </a:r>
          </a:p>
          <a:p>
            <a:pPr lvl="1"/>
            <a:r>
              <a:rPr lang="fa-IR" sz="2000" dirty="0">
                <a:ea typeface="ＭＳ Ｐゴシック" pitchFamily="34" charset="-128"/>
              </a:rPr>
              <a:t>یادگیری بر مبنای </a:t>
            </a:r>
            <a:r>
              <a:rPr lang="fa-IR" sz="2000" dirty="0" err="1">
                <a:ea typeface="ＭＳ Ｐゴシック" pitchFamily="34" charset="-128"/>
              </a:rPr>
              <a:t>نمونه‌های</a:t>
            </a:r>
            <a:r>
              <a:rPr lang="fa-IR" sz="2000" dirty="0">
                <a:ea typeface="ＭＳ Ｐゴシック" pitchFamily="34" charset="-128"/>
              </a:rPr>
              <a:t> مشاهده شده از پیامدها است!</a:t>
            </a:r>
            <a:endParaRPr lang="en-US" sz="2000" dirty="0">
              <a:ea typeface="ＭＳ Ｐゴシック" pitchFamily="34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62911B1-8B53-1ECA-5D39-406626EA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1143000" y="132443"/>
            <a:ext cx="10515600" cy="1325563"/>
          </a:xfrm>
        </p:spPr>
        <p:txBody>
          <a:bodyPr/>
          <a:lstStyle/>
          <a:p>
            <a:r>
              <a:rPr lang="fa-IR" dirty="0"/>
              <a:t>میانگین</a:t>
            </a:r>
            <a:r>
              <a:rPr lang="en-US" dirty="0"/>
              <a:t> </a:t>
            </a:r>
            <a:r>
              <a:rPr lang="fa-IR" dirty="0"/>
              <a:t>گیری نمایی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11201400" cy="4876800"/>
              </a:xfrm>
            </p:spPr>
            <p:txBody>
              <a:bodyPr>
                <a:normAutofit/>
              </a:bodyPr>
              <a:lstStyle/>
              <a:p>
                <a:r>
                  <a:rPr lang="fa-IR" sz="2400" b="1" dirty="0"/>
                  <a:t>میانگین گیری نمایی</a:t>
                </a:r>
                <a:endParaRPr lang="en-US" sz="2400" b="1" dirty="0"/>
              </a:p>
              <a:p>
                <a:pPr lvl="1"/>
                <a:r>
                  <a:rPr lang="fa-IR" sz="2000" dirty="0" err="1"/>
                  <a:t>قاعده‌ی</a:t>
                </a:r>
                <a:r>
                  <a:rPr lang="fa-IR" sz="2000" dirty="0"/>
                  <a:t> به روز رسانی بر اساس </a:t>
                </a:r>
                <a:r>
                  <a:rPr lang="fa-IR" sz="2000" dirty="0" err="1"/>
                  <a:t>درون‌یابی</a:t>
                </a:r>
                <a:r>
                  <a:rPr lang="fa-IR" sz="2000" dirty="0"/>
                  <a:t>:</a:t>
                </a:r>
              </a:p>
              <a:p>
                <a:pPr lvl="1"/>
                <a:endParaRPr lang="en-US" sz="2000" dirty="0"/>
              </a:p>
              <a:p>
                <a:pPr lvl="1"/>
                <a:r>
                  <a:rPr lang="fa-IR" sz="2000" dirty="0"/>
                  <a:t>استفاده از این قاعده باعث </a:t>
                </a:r>
                <a:r>
                  <a:rPr lang="fa-IR" sz="2000" dirty="0" err="1"/>
                  <a:t>می‌شود</a:t>
                </a:r>
                <a:r>
                  <a:rPr lang="fa-IR" sz="2000" dirty="0"/>
                  <a:t> </a:t>
                </a:r>
                <a:r>
                  <a:rPr lang="fa-IR" sz="2000" dirty="0" err="1"/>
                  <a:t>نمونه‌های</a:t>
                </a:r>
                <a:r>
                  <a:rPr lang="fa-IR" sz="2000" dirty="0"/>
                  <a:t> جدیدتر اهمیت بیشتری داشته باشند:</a:t>
                </a:r>
                <a:endParaRPr lang="en-US" sz="20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2"/>
                <a:endParaRPr lang="en-US" sz="2400" dirty="0"/>
              </a:p>
              <a:p>
                <a:pPr lvl="1"/>
                <a:r>
                  <a:rPr lang="fa-IR" sz="2000" dirty="0"/>
                  <a:t>گذشته را نادیده </a:t>
                </a:r>
                <a:r>
                  <a:rPr lang="fa-IR" sz="2000" dirty="0" err="1"/>
                  <a:t>می‌گیرد</a:t>
                </a:r>
                <a:r>
                  <a:rPr lang="fa-IR" sz="2000" dirty="0"/>
                  <a:t> (چون مقادیر </a:t>
                </a:r>
                <a:r>
                  <a:rPr lang="fa-IR" sz="2000" dirty="0" err="1"/>
                  <a:t>گذشته‌ی</a:t>
                </a:r>
                <a:r>
                  <a:rPr lang="fa-IR" sz="2000" dirty="0"/>
                  <a:t> دور </a:t>
                </a:r>
                <a:r>
                  <a:rPr lang="fa-IR" sz="2000" dirty="0" err="1"/>
                  <a:t>به‌هرحال</a:t>
                </a:r>
                <a:r>
                  <a:rPr lang="fa-IR" sz="2000" dirty="0"/>
                  <a:t> خیلی درست نیستند).</a:t>
                </a:r>
              </a:p>
              <a:p>
                <a:pPr lvl="1"/>
                <a:endParaRPr lang="en-US" dirty="0"/>
              </a:p>
              <a:p>
                <a:r>
                  <a:rPr lang="fa-IR" sz="2400" dirty="0"/>
                  <a:t>گر نرخ یادگیری (</a:t>
                </a:r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fa-I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a-IR" sz="2400" dirty="0"/>
                  <a:t> به تدریج کاهش دهیم، </a:t>
                </a:r>
                <a:r>
                  <a:rPr lang="fa-IR" sz="2400" dirty="0" err="1"/>
                  <a:t>می‌تواند</a:t>
                </a:r>
                <a:r>
                  <a:rPr lang="fa-IR" sz="2400" dirty="0"/>
                  <a:t> باعث همگرا شدن </a:t>
                </a:r>
                <a:r>
                  <a:rPr lang="fa-IR" sz="2400" dirty="0" err="1"/>
                  <a:t>میانگین‌ها</a:t>
                </a:r>
                <a:r>
                  <a:rPr lang="fa-IR" sz="2400" dirty="0"/>
                  <a:t> شود.</a:t>
                </a:r>
              </a:p>
              <a:p>
                <a:endParaRPr lang="fa-IR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638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11201400" cy="4876800"/>
              </a:xfrm>
              <a:blipFill>
                <a:blip r:embed="rId4"/>
                <a:stretch>
                  <a:fillRect t="-2338" r="-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10281" y="3112172"/>
            <a:ext cx="5227654" cy="63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10281" y="2008301"/>
            <a:ext cx="3046130" cy="285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CC44BAE-2818-97A1-C375-B6BAF2CD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txp_fig">
            <a:extLst>
              <a:ext uri="{FF2B5EF4-FFF2-40B4-BE49-F238E27FC236}">
                <a16:creationId xmlns="" xmlns:a16="http://schemas.microsoft.com/office/drawing/2014/main" id="{90A234DE-5B5B-907B-176D-2BA850197AD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47338" y="253016"/>
            <a:ext cx="3525887" cy="20419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90257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/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/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یادگیری </a:t>
            </a:r>
            <a:r>
              <a:rPr lang="fa-IR" dirty="0" err="1"/>
              <a:t>تفاضل</a:t>
            </a:r>
            <a:r>
              <a:rPr lang="fa-IR" dirty="0"/>
              <a:t> زمانی</a:t>
            </a:r>
            <a:endParaRPr lang="en-US" dirty="0"/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تغییر </a:t>
            </a:r>
            <a:r>
              <a:rPr lang="fa-IR" sz="2800" dirty="0" err="1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حالت‌های</a:t>
            </a:r>
            <a:r>
              <a:rPr lang="fa-IR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مشاهده شده</a:t>
            </a:r>
            <a:endParaRPr lang="en-US" dirty="0">
              <a:solidFill>
                <a:schemeClr val="accent2"/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/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err="1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حالت‌ها</a:t>
            </a:r>
            <a:endParaRPr lang="en-US" dirty="0">
              <a:solidFill>
                <a:schemeClr val="accent2"/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66" name="Picture 6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1E6A29E2-77A0-0F19-D2AC-0440F5FC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sz="4000" dirty="0"/>
              <a:t>مشکلات یادگیری </a:t>
            </a:r>
            <a:r>
              <a:rPr lang="fa-IR" sz="4000" dirty="0" err="1"/>
              <a:t>تفاضل</a:t>
            </a:r>
            <a:r>
              <a:rPr lang="fa-IR" sz="4000" dirty="0"/>
              <a:t> زمانی (</a:t>
            </a:r>
            <a:r>
              <a:rPr lang="en-US" sz="4000" dirty="0"/>
              <a:t>TD</a:t>
            </a:r>
            <a:r>
              <a:rPr lang="fa-IR" sz="4000" dirty="0"/>
              <a:t>)</a:t>
            </a:r>
            <a:endParaRPr lang="en-US" sz="40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>
            <a:normAutofit lnSpcReduction="10000"/>
          </a:bodyPr>
          <a:lstStyle/>
          <a:p>
            <a:pPr marR="0" lvl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a-IR" dirty="0"/>
              <a:t>یادگیری ارزش به روش </a:t>
            </a:r>
            <a:r>
              <a:rPr lang="fa-IR" sz="2800" dirty="0" err="1"/>
              <a:t>تفاضل</a:t>
            </a:r>
            <a:r>
              <a:rPr lang="fa-IR" sz="2800" dirty="0"/>
              <a:t> زمانی </a:t>
            </a:r>
            <a:r>
              <a:rPr lang="fa-IR" dirty="0"/>
              <a:t> یک روش مستقل از مدل </a:t>
            </a:r>
            <a:r>
              <a:rPr lang="en-US" dirty="0"/>
              <a:t> </a:t>
            </a:r>
            <a:r>
              <a:rPr lang="fa-IR" dirty="0"/>
              <a:t>برای ارزیابی سیاست</a:t>
            </a:r>
            <a:r>
              <a:rPr lang="en-US" dirty="0"/>
              <a:t> </a:t>
            </a:r>
            <a:r>
              <a:rPr lang="fa-IR" dirty="0"/>
              <a:t>است که با استفاده از </a:t>
            </a:r>
            <a:r>
              <a:rPr lang="fa-IR" dirty="0" err="1"/>
              <a:t>میانگین‌گیری</a:t>
            </a:r>
            <a:r>
              <a:rPr lang="fa-IR" dirty="0"/>
              <a:t> </a:t>
            </a:r>
            <a:r>
              <a:rPr lang="fa-IR" dirty="0" err="1"/>
              <a:t>نمونه‌ای</a:t>
            </a:r>
            <a:r>
              <a:rPr lang="fa-IR" dirty="0"/>
              <a:t> در حال اجرا، به نوعی </a:t>
            </a:r>
            <a:r>
              <a:rPr lang="fa-IR" dirty="0" err="1"/>
              <a:t>به‌روزرسانی‌های</a:t>
            </a:r>
            <a:r>
              <a:rPr lang="fa-IR" dirty="0"/>
              <a:t> </a:t>
            </a:r>
            <a:r>
              <a:rPr lang="fa-IR" dirty="0" err="1"/>
              <a:t>بلمن</a:t>
            </a:r>
            <a:r>
              <a:rPr lang="en-US" dirty="0"/>
              <a:t> </a:t>
            </a:r>
            <a:r>
              <a:rPr lang="fa-IR" dirty="0"/>
              <a:t>را </a:t>
            </a:r>
            <a:r>
              <a:rPr lang="fa-IR" dirty="0" err="1"/>
              <a:t>شبیه‌سازی</a:t>
            </a:r>
            <a:r>
              <a:rPr lang="fa-IR" dirty="0"/>
              <a:t> </a:t>
            </a:r>
            <a:r>
              <a:rPr lang="fa-IR" dirty="0" err="1"/>
              <a:t>می‌کند</a:t>
            </a:r>
            <a:r>
              <a:rPr lang="fa-IR" dirty="0"/>
              <a:t>.</a:t>
            </a:r>
          </a:p>
          <a:p>
            <a:pPr rtl="1"/>
            <a:r>
              <a:rPr lang="fa-IR" dirty="0"/>
              <a:t>اما اگر بخواهیم این ارزش ها را به یک سیاست جدید تبدیل کنیم، به مشکل </a:t>
            </a:r>
            <a:r>
              <a:rPr lang="fa-IR" dirty="0" err="1"/>
              <a:t>برمی‌خوریم</a:t>
            </a:r>
            <a:r>
              <a:rPr lang="fa-IR" dirty="0"/>
              <a:t>!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rtl="1"/>
            <a:r>
              <a:rPr lang="fa-IR" dirty="0"/>
              <a:t>ایده: </a:t>
            </a:r>
            <a:r>
              <a:rPr lang="fa-IR" dirty="0" err="1"/>
              <a:t>به‌جای</a:t>
            </a:r>
            <a:r>
              <a:rPr lang="fa-IR" dirty="0"/>
              <a:t> یادگیری ارزش </a:t>
            </a:r>
            <a:r>
              <a:rPr lang="fa-IR" dirty="0" err="1"/>
              <a:t>حالت‌ها</a:t>
            </a:r>
            <a:r>
              <a:rPr lang="fa-IR" dirty="0"/>
              <a:t>،</a:t>
            </a:r>
            <a:r>
              <a:rPr lang="en-US" dirty="0"/>
              <a:t> </a:t>
            </a:r>
            <a:r>
              <a:rPr lang="fa-IR" dirty="0">
                <a:solidFill>
                  <a:srgbClr val="C00000"/>
                </a:solidFill>
              </a:rPr>
              <a:t>ارزش </a:t>
            </a:r>
            <a:r>
              <a:rPr lang="fa-IR" dirty="0" err="1">
                <a:solidFill>
                  <a:srgbClr val="C00000"/>
                </a:solidFill>
              </a:rPr>
              <a:t>حالت‌های</a:t>
            </a:r>
            <a:r>
              <a:rPr lang="en-US" dirty="0">
                <a:solidFill>
                  <a:srgbClr val="C00000"/>
                </a:solidFill>
              </a:rPr>
              <a:t>Q</a:t>
            </a:r>
            <a:r>
              <a:rPr lang="en-US" dirty="0"/>
              <a:t> </a:t>
            </a:r>
            <a:r>
              <a:rPr lang="fa-IR" dirty="0"/>
              <a:t> را یاد بگیریم.</a:t>
            </a:r>
            <a:endParaRPr lang="en-US" dirty="0"/>
          </a:p>
          <a:p>
            <a:pPr lvl="1"/>
            <a:r>
              <a:rPr lang="fa-IR" dirty="0"/>
              <a:t>در این صورت، انتخاب عمل به صورت مستقل از مدل قابل انجام خواهد بود!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724296" y="3379832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724296" y="4168942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674490" y="3498781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73A40D-5422-DD6A-1815-E5C301F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624F0DD-61BA-4287-77F9-FCC3C4556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E04802-BEC9-AF6A-6363-51CCBC857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22" y="103477"/>
            <a:ext cx="10515600" cy="1325563"/>
          </a:xfrm>
        </p:spPr>
        <p:txBody>
          <a:bodyPr/>
          <a:lstStyle/>
          <a:p>
            <a:r>
              <a:rPr lang="fa-IR" dirty="0"/>
              <a:t>یادگیری تقویتی ـ ـ مرور کلی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9E2C5C-95D1-7DF0-BE0D-6F8EF5D6C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1346500"/>
            <a:ext cx="10515600" cy="51924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fa-IR" b="1" dirty="0"/>
              <a:t>یادگیری تقویتی منفعل (</a:t>
            </a:r>
            <a:r>
              <a:rPr lang="en-US" b="1" dirty="0"/>
              <a:t>Passive RL</a:t>
            </a:r>
            <a:r>
              <a:rPr lang="fa-IR" b="1" dirty="0"/>
              <a:t>) :</a:t>
            </a:r>
            <a:endParaRPr lang="en-US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یاد گرفتن از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تجربه‌ها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(عامل با یک سیاست از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پیش‌مشخص‌شده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حرکت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می‌کند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و هدف آن ارزیابی ارزش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حالت‌ها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است، نه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تصمیم‌گیری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fa-IR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مبتنی بر مدل :</a:t>
            </a: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</a:pPr>
            <a:r>
              <a:rPr lang="fa-IR" dirty="0"/>
              <a:t>عامل ابتدا مدل </a:t>
            </a:r>
            <a:r>
              <a:rPr lang="en-US" dirty="0"/>
              <a:t>MDP</a:t>
            </a:r>
            <a:r>
              <a:rPr lang="fa-IR" dirty="0"/>
              <a:t> (یعنی </a:t>
            </a:r>
            <a:r>
              <a:rPr lang="en-US" dirty="0"/>
              <a:t> T</a:t>
            </a:r>
            <a:r>
              <a:rPr lang="fa-IR" dirty="0"/>
              <a:t>و </a:t>
            </a:r>
            <a:r>
              <a:rPr lang="en-US" dirty="0"/>
              <a:t>R</a:t>
            </a:r>
            <a:r>
              <a:rPr lang="fa-IR" dirty="0"/>
              <a:t>) را بر </a:t>
            </a:r>
            <a:r>
              <a:rPr lang="fa-IR" dirty="0" err="1"/>
              <a:t>پایه‌ی</a:t>
            </a:r>
            <a:r>
              <a:rPr lang="fa-IR" dirty="0"/>
              <a:t> </a:t>
            </a:r>
            <a:r>
              <a:rPr lang="fa-IR" dirty="0" err="1"/>
              <a:t>تجربه‌های</a:t>
            </a:r>
            <a:r>
              <a:rPr lang="fa-IR" dirty="0"/>
              <a:t> خود تخمین </a:t>
            </a:r>
            <a:r>
              <a:rPr lang="fa-IR" dirty="0" err="1"/>
              <a:t>می‌زند</a:t>
            </a:r>
            <a:r>
              <a:rPr lang="fa-IR" dirty="0"/>
              <a:t>. سپس با استفاده از این مدل تقریبی، ارزش </a:t>
            </a:r>
            <a:r>
              <a:rPr lang="fa-IR" dirty="0" err="1"/>
              <a:t>حالت‌ها</a:t>
            </a:r>
            <a:r>
              <a:rPr lang="fa-IR" dirty="0"/>
              <a:t> را محاسبه </a:t>
            </a:r>
            <a:r>
              <a:rPr lang="fa-IR" dirty="0" err="1"/>
              <a:t>می‌کند</a:t>
            </a:r>
            <a:r>
              <a:rPr lang="fa-IR" dirty="0"/>
              <a:t>.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مستقل از مدل:</a:t>
            </a:r>
            <a:endParaRPr lang="en-US" b="1" dirty="0"/>
          </a:p>
          <a:p>
            <a:pPr marL="1371600" lvl="3" indent="0">
              <a:lnSpc>
                <a:spcPct val="120000"/>
              </a:lnSpc>
              <a:buNone/>
            </a:pPr>
            <a:r>
              <a:rPr lang="fa-IR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عامل فقط بر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پایه‌ی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تجربه، بدون دانستن مدل، ارزش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حالت‌ها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را محاسبه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می‌کند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.(مستقیماً ارزش هر حالت را یاد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می‌گیرد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ارزیابی مستقیم: </a:t>
            </a:r>
            <a:r>
              <a:rPr lang="fa-IR" dirty="0" err="1"/>
              <a:t>محاسبه‌ی</a:t>
            </a:r>
            <a:r>
              <a:rPr lang="fa-IR" dirty="0"/>
              <a:t> میانگین مجموع </a:t>
            </a:r>
            <a:r>
              <a:rPr lang="fa-IR" dirty="0" err="1"/>
              <a:t>پاداش‌ها</a:t>
            </a:r>
            <a:r>
              <a:rPr lang="fa-IR" dirty="0"/>
              <a:t> در </a:t>
            </a:r>
            <a:r>
              <a:rPr lang="fa-IR" dirty="0" err="1"/>
              <a:t>اپیزودها</a:t>
            </a:r>
            <a:endParaRPr lang="fa-IR" dirty="0"/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یادگیری </a:t>
            </a:r>
            <a:r>
              <a:rPr lang="fa-IR" b="1" dirty="0" err="1"/>
              <a:t>تفاضل</a:t>
            </a:r>
            <a:r>
              <a:rPr lang="fa-IR" b="1" dirty="0"/>
              <a:t> زمانی: </a:t>
            </a:r>
            <a:r>
              <a:rPr lang="en-US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حالت با استفاده از ارزش حالت بعدی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fa-IR" dirty="0"/>
          </a:p>
          <a:p>
            <a:pPr rtl="1">
              <a:lnSpc>
                <a:spcPct val="120000"/>
              </a:lnSpc>
            </a:pPr>
            <a:r>
              <a:rPr lang="fa-IR" b="1" dirty="0">
                <a:solidFill>
                  <a:srgbClr val="C00000"/>
                </a:solidFill>
              </a:rPr>
              <a:t>یادگیری تقویتی فعال </a:t>
            </a:r>
            <a:r>
              <a:rPr lang="en-US" b="1" dirty="0">
                <a:solidFill>
                  <a:srgbClr val="C00000"/>
                </a:solidFill>
              </a:rPr>
              <a:t>Active RL)</a:t>
            </a:r>
            <a:r>
              <a:rPr lang="fa-IR" b="1" dirty="0">
                <a:solidFill>
                  <a:srgbClr val="C00000"/>
                </a:solidFill>
              </a:rPr>
              <a:t>): </a:t>
            </a:r>
            <a:endParaRPr lang="en-US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rgbClr val="C00000"/>
                </a:solidFill>
              </a:rPr>
              <a:t>عامل خودش باید تصمیم بگیرد و تجربه‌ </a:t>
            </a:r>
            <a:r>
              <a:rPr lang="fa-IR" sz="2100" dirty="0" err="1">
                <a:solidFill>
                  <a:srgbClr val="C00000"/>
                </a:solidFill>
              </a:rPr>
              <a:t>جمع‌آوری</a:t>
            </a:r>
            <a:r>
              <a:rPr lang="fa-IR" sz="2100" dirty="0">
                <a:solidFill>
                  <a:srgbClr val="C00000"/>
                </a:solidFill>
              </a:rPr>
              <a:t> کند </a:t>
            </a:r>
            <a:r>
              <a:rPr lang="en-US" sz="2100" dirty="0">
                <a:solidFill>
                  <a:srgbClr val="C00000"/>
                </a:solidFill>
              </a:rPr>
              <a:t>)</a:t>
            </a:r>
            <a:r>
              <a:rPr lang="fa-IR" sz="2100" dirty="0">
                <a:solidFill>
                  <a:srgbClr val="C00000"/>
                </a:solidFill>
              </a:rPr>
              <a:t>عامل دیگر فقط یک سیاست را دنبال </a:t>
            </a:r>
            <a:r>
              <a:rPr lang="fa-IR" sz="2100" dirty="0" err="1">
                <a:solidFill>
                  <a:srgbClr val="C00000"/>
                </a:solidFill>
              </a:rPr>
              <a:t>نمی‌کند</a:t>
            </a:r>
            <a:r>
              <a:rPr lang="fa-IR" sz="2100" dirty="0">
                <a:solidFill>
                  <a:srgbClr val="C00000"/>
                </a:solidFill>
              </a:rPr>
              <a:t>، بلکه باید خودش سیاست بهینه را کشف کند. بنابراین، علاوه ‌بر یادگیری </a:t>
            </a:r>
            <a:r>
              <a:rPr lang="fa-IR" sz="2100" dirty="0" err="1">
                <a:solidFill>
                  <a:srgbClr val="C00000"/>
                </a:solidFill>
              </a:rPr>
              <a:t>ارزش‌ها</a:t>
            </a:r>
            <a:r>
              <a:rPr lang="fa-IR" sz="2100" dirty="0">
                <a:solidFill>
                  <a:srgbClr val="C00000"/>
                </a:solidFill>
              </a:rPr>
              <a:t>، باید انتخاب عمل نیز انجام دهد.</a:t>
            </a:r>
            <a:r>
              <a:rPr lang="en-US" sz="2100" dirty="0">
                <a:solidFill>
                  <a:srgbClr val="C00000"/>
                </a:solidFill>
              </a:rPr>
              <a:t>(</a:t>
            </a:r>
            <a:endParaRPr lang="fa-IR" sz="210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fa-IR" b="1" dirty="0">
                <a:solidFill>
                  <a:srgbClr val="C00000"/>
                </a:solidFill>
              </a:rPr>
              <a:t>یادگیری مستقل از مدل :</a:t>
            </a:r>
          </a:p>
          <a:p>
            <a:pPr lvl="2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</a:rPr>
              <a:t>Q-Learning</a:t>
            </a:r>
            <a:r>
              <a:rPr lang="fa-IR" b="1" dirty="0">
                <a:solidFill>
                  <a:srgbClr val="C00000"/>
                </a:solidFill>
              </a:rPr>
              <a:t>: </a:t>
            </a:r>
            <a:r>
              <a:rPr lang="fa-IR" dirty="0" err="1">
                <a:solidFill>
                  <a:srgbClr val="C00000"/>
                </a:solidFill>
              </a:rPr>
              <a:t>به‌روزرسانی</a:t>
            </a:r>
            <a:r>
              <a:rPr lang="fa-IR" dirty="0">
                <a:solidFill>
                  <a:srgbClr val="C00000"/>
                </a:solidFill>
              </a:rPr>
              <a:t> تدریجی ارزش هر </a:t>
            </a:r>
            <a:r>
              <a:rPr lang="en-US" dirty="0">
                <a:solidFill>
                  <a:srgbClr val="C00000"/>
                </a:solidFill>
              </a:rPr>
              <a:t>Q-state</a:t>
            </a:r>
            <a:r>
              <a:rPr lang="fa-IR" dirty="0">
                <a:solidFill>
                  <a:srgbClr val="C00000"/>
                </a:solidFill>
              </a:rPr>
              <a:t> با استفاده از </a:t>
            </a:r>
            <a:r>
              <a:rPr lang="fa-IR" dirty="0" err="1">
                <a:solidFill>
                  <a:srgbClr val="C00000"/>
                </a:solidFill>
              </a:rPr>
              <a:t>بیشینه‌ی</a:t>
            </a:r>
            <a:r>
              <a:rPr lang="fa-IR" dirty="0">
                <a:solidFill>
                  <a:srgbClr val="C00000"/>
                </a:solidFill>
              </a:rPr>
              <a:t> ارزش </a:t>
            </a:r>
            <a:r>
              <a:rPr lang="en-US" dirty="0">
                <a:solidFill>
                  <a:srgbClr val="C00000"/>
                </a:solidFill>
              </a:rPr>
              <a:t>Q-state </a:t>
            </a:r>
            <a:r>
              <a:rPr lang="fa-IR" dirty="0">
                <a:solidFill>
                  <a:srgbClr val="C00000"/>
                </a:solidFill>
              </a:rPr>
              <a:t> های حالت بعدی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:Approximate Q-Learning</a:t>
            </a:r>
            <a:r>
              <a:rPr lang="fa-IR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 </a:t>
            </a:r>
            <a:r>
              <a:rPr lang="fa-IR" dirty="0"/>
              <a:t> با استفاده از یک تابع تقریب</a:t>
            </a:r>
            <a:endParaRPr lang="en-US" dirty="0"/>
          </a:p>
          <a:p>
            <a:pPr lvl="2">
              <a:lnSpc>
                <a:spcPct val="120000"/>
              </a:lnSpc>
            </a:pPr>
            <a:endParaRPr lang="fa-IR" dirty="0"/>
          </a:p>
          <a:p>
            <a:pPr lvl="1">
              <a:lnSpc>
                <a:spcPct val="120000"/>
              </a:lnSpc>
            </a:pPr>
            <a:r>
              <a:rPr lang="fa-IR" b="1" dirty="0" err="1"/>
              <a:t>چالش‌های</a:t>
            </a:r>
            <a:r>
              <a:rPr lang="fa-IR" b="1" dirty="0"/>
              <a:t> اصلی: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</a:t>
            </a:r>
            <a:r>
              <a:rPr lang="fa-IR" dirty="0" err="1"/>
              <a:t>به‌صورت</a:t>
            </a:r>
            <a:r>
              <a:rPr lang="fa-IR" dirty="0"/>
              <a:t> مؤثر محیط را کاوش کند؟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بین کاوش (</a:t>
            </a:r>
            <a:r>
              <a:rPr lang="en-US" dirty="0"/>
              <a:t>exploration</a:t>
            </a:r>
            <a:r>
              <a:rPr lang="fa-IR" dirty="0"/>
              <a:t>) و </a:t>
            </a:r>
            <a:r>
              <a:rPr lang="fa-IR" dirty="0" err="1"/>
              <a:t>بهره‌برداری</a:t>
            </a:r>
            <a:r>
              <a:rPr lang="fa-IR" dirty="0"/>
              <a:t> (</a:t>
            </a:r>
            <a:r>
              <a:rPr lang="en-US" dirty="0"/>
              <a:t>exploitation</a:t>
            </a:r>
            <a:r>
              <a:rPr lang="fa-IR" dirty="0"/>
              <a:t>) تعادل برقرار کند؟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7DF5010-9EB9-CDC5-770E-289274C0B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4B46765-6751-007E-A89E-B8AD8BAB5A83}"/>
              </a:ext>
            </a:extLst>
          </p:cNvPr>
          <p:cNvSpPr txBox="1"/>
          <p:nvPr/>
        </p:nvSpPr>
        <p:spPr>
          <a:xfrm rot="5400000">
            <a:off x="9509950" y="3118743"/>
            <a:ext cx="6479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Value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1B703F6-958E-FC47-521E-C497547C5610}"/>
              </a:ext>
            </a:extLst>
          </p:cNvPr>
          <p:cNvSpPr txBox="1"/>
          <p:nvPr/>
        </p:nvSpPr>
        <p:spPr>
          <a:xfrm rot="5400000">
            <a:off x="10001395" y="4943100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>
                <a:solidFill>
                  <a:srgbClr val="C00000"/>
                </a:solidFill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9950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تقویتی فعال </a:t>
            </a:r>
            <a:br>
              <a:rPr lang="fa-IR" dirty="0"/>
            </a:br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F5A656D-CA4F-1133-733F-CB7E9BDB3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تقویتی فعال</a:t>
            </a:r>
            <a:endParaRPr 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a-IR" dirty="0"/>
              <a:t>یادگیری تقویتی فعال: محاسبه </a:t>
            </a:r>
            <a:r>
              <a:rPr lang="fa-IR" dirty="0" err="1"/>
              <a:t>سیاست‌های</a:t>
            </a:r>
            <a:r>
              <a:rPr lang="fa-IR" dirty="0"/>
              <a:t> بهینه </a:t>
            </a:r>
          </a:p>
          <a:p>
            <a:pPr lvl="1"/>
            <a:r>
              <a:rPr lang="fa-IR" dirty="0"/>
              <a:t>تابع تغییر حالت</a:t>
            </a:r>
            <a:r>
              <a:rPr lang="en-US" dirty="0"/>
              <a:t> T(</a:t>
            </a:r>
            <a:r>
              <a:rPr lang="en-US" dirty="0" err="1"/>
              <a:t>s,a,s</a:t>
            </a:r>
            <a:r>
              <a:rPr lang="en-US" dirty="0"/>
              <a:t>’)</a:t>
            </a:r>
            <a:r>
              <a:rPr lang="fa-IR" dirty="0"/>
              <a:t> ناشناخته است.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fa-IR" dirty="0"/>
              <a:t>تابع پاداش </a:t>
            </a:r>
            <a:r>
              <a:rPr lang="en-US" dirty="0"/>
              <a:t> R(</a:t>
            </a:r>
            <a:r>
              <a:rPr lang="en-US" dirty="0" err="1"/>
              <a:t>s,a,s</a:t>
            </a:r>
            <a:r>
              <a:rPr lang="en-US" dirty="0"/>
              <a:t>’)</a:t>
            </a:r>
            <a:r>
              <a:rPr lang="fa-IR" dirty="0"/>
              <a:t> نیز ناشناخته است.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fa-IR" dirty="0"/>
              <a:t>اکنون عامل خودش اعمال را انتخاب </a:t>
            </a:r>
            <a:r>
              <a:rPr lang="fa-IR" dirty="0" err="1"/>
              <a:t>می‌کند</a:t>
            </a:r>
            <a:r>
              <a:rPr lang="fa-IR" dirty="0"/>
              <a:t>.</a:t>
            </a:r>
          </a:p>
          <a:p>
            <a:pPr lvl="1">
              <a:lnSpc>
                <a:spcPct val="90000"/>
              </a:lnSpc>
            </a:pPr>
            <a:r>
              <a:rPr lang="fa-IR" sz="2400" dirty="0">
                <a:solidFill>
                  <a:srgbClr val="CC0000"/>
                </a:solidFill>
              </a:rPr>
              <a:t>هدف: یادگیری سیاست بهینه / مقادیر بهینه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fa-IR" sz="2800" dirty="0"/>
              <a:t>در این مورد:</a:t>
            </a:r>
          </a:p>
          <a:p>
            <a:pPr lvl="1"/>
            <a:r>
              <a:rPr lang="fa-IR" dirty="0" err="1"/>
              <a:t>یادگیرنده</a:t>
            </a:r>
            <a:r>
              <a:rPr lang="fa-IR" dirty="0"/>
              <a:t> خودش تصمیم </a:t>
            </a:r>
            <a:r>
              <a:rPr lang="fa-IR" dirty="0" err="1"/>
              <a:t>می‌گیرد</a:t>
            </a:r>
            <a:r>
              <a:rPr lang="fa-IR" dirty="0"/>
              <a:t>! </a:t>
            </a:r>
          </a:p>
          <a:p>
            <a:pPr lvl="1"/>
            <a:r>
              <a:rPr lang="fa-IR" dirty="0"/>
              <a:t>یک </a:t>
            </a:r>
            <a:r>
              <a:rPr lang="fa-IR" dirty="0" err="1"/>
              <a:t>موازنه‌ی</a:t>
            </a:r>
            <a:r>
              <a:rPr lang="fa-IR" dirty="0"/>
              <a:t> اساسی وجود دارد: کاوش (</a:t>
            </a:r>
            <a:r>
              <a:rPr lang="en-US" dirty="0"/>
              <a:t>exploration</a:t>
            </a:r>
            <a:r>
              <a:rPr lang="fa-IR" dirty="0"/>
              <a:t>)</a:t>
            </a:r>
            <a:r>
              <a:rPr lang="en-US" dirty="0"/>
              <a:t> </a:t>
            </a:r>
            <a:r>
              <a:rPr lang="fa-IR" dirty="0"/>
              <a:t>در برابر </a:t>
            </a:r>
            <a:r>
              <a:rPr lang="fa-IR" dirty="0" err="1"/>
              <a:t>بهره‌برداری</a:t>
            </a:r>
            <a:r>
              <a:rPr lang="fa-IR" dirty="0"/>
              <a:t> (</a:t>
            </a:r>
            <a:r>
              <a:rPr lang="en-US" dirty="0"/>
              <a:t>exploitation</a:t>
            </a:r>
            <a:r>
              <a:rPr lang="fa-IR" dirty="0"/>
              <a:t>)</a:t>
            </a:r>
            <a:r>
              <a:rPr lang="en-US" dirty="0"/>
              <a:t> </a:t>
            </a:r>
            <a:endParaRPr lang="fa-IR" dirty="0"/>
          </a:p>
          <a:p>
            <a:pPr lvl="1"/>
            <a:r>
              <a:rPr lang="fa-IR" dirty="0"/>
              <a:t>این </a:t>
            </a:r>
            <a:r>
              <a:rPr lang="fa-IR" dirty="0" err="1"/>
              <a:t>برنامه‌ریزی</a:t>
            </a:r>
            <a:r>
              <a:rPr lang="fa-IR" dirty="0"/>
              <a:t> </a:t>
            </a:r>
            <a:r>
              <a:rPr lang="fa-IR" dirty="0" err="1"/>
              <a:t>آفلاین</a:t>
            </a:r>
            <a:r>
              <a:rPr lang="fa-IR" dirty="0"/>
              <a:t> نیست! در واقع، عامل واقعاً در محیط اقدام </a:t>
            </a:r>
            <a:r>
              <a:rPr lang="fa-IR" dirty="0" err="1"/>
              <a:t>می‌کند</a:t>
            </a:r>
            <a:r>
              <a:rPr lang="fa-IR" dirty="0"/>
              <a:t> و با تجربه، نتیجه را متوجه </a:t>
            </a:r>
            <a:r>
              <a:rPr lang="fa-IR" dirty="0" err="1"/>
              <a:t>می‌شود</a:t>
            </a:r>
            <a:r>
              <a:rPr lang="fa-IR" dirty="0"/>
              <a:t>… </a:t>
            </a:r>
            <a:endParaRPr lang="en-US" sz="4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97396"/>
            <a:ext cx="4239685" cy="2049891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BD591DC-B9EE-01A1-8EBF-4B62D458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  <a:sym typeface="Symbol" pitchFamily="18" charset="2"/>
              </a:rPr>
              <a:t>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0" y="1474605"/>
            <a:ext cx="11277600" cy="4800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a-IR" sz="2400" b="1" dirty="0"/>
              <a:t>تکرار مقدار (</a:t>
            </a:r>
            <a:r>
              <a:rPr lang="en-US" sz="2400" b="1" dirty="0"/>
              <a:t> (Value Iteration</a:t>
            </a:r>
            <a:r>
              <a:rPr lang="fa-IR" sz="2400" b="1" dirty="0"/>
              <a:t>: محاسبه ارزش </a:t>
            </a:r>
            <a:r>
              <a:rPr lang="fa-IR" sz="2400" b="1" dirty="0" err="1"/>
              <a:t>حالت‌ها</a:t>
            </a:r>
            <a:r>
              <a:rPr lang="fa-IR" sz="2400" b="1" dirty="0"/>
              <a:t> به صورت تکرار شونده</a:t>
            </a:r>
          </a:p>
          <a:p>
            <a:pPr lvl="1">
              <a:lnSpc>
                <a:spcPct val="100000"/>
              </a:lnSpc>
            </a:pPr>
            <a:r>
              <a:rPr lang="fa-IR" sz="2000" dirty="0"/>
              <a:t>با بردار اولیه </a:t>
            </a:r>
            <a:r>
              <a:rPr lang="en-US" sz="2000" dirty="0"/>
              <a:t> V</a:t>
            </a:r>
            <a:r>
              <a:rPr lang="en-US" sz="2000" baseline="-25000" dirty="0"/>
              <a:t>0</a:t>
            </a:r>
            <a:r>
              <a:rPr lang="en-US" sz="2000" dirty="0"/>
              <a:t>(s) = 0 </a:t>
            </a:r>
            <a:r>
              <a:rPr lang="fa-IR" sz="2000" dirty="0"/>
              <a:t> شروع </a:t>
            </a:r>
            <a:r>
              <a:rPr lang="fa-IR" sz="2000" dirty="0" err="1"/>
              <a:t>می‌کنیم</a:t>
            </a:r>
            <a:r>
              <a:rPr lang="fa-IR" sz="2000" dirty="0"/>
              <a:t> که </a:t>
            </a:r>
            <a:r>
              <a:rPr lang="fa-IR" sz="2000" dirty="0" err="1"/>
              <a:t>می‌دانیم</a:t>
            </a:r>
            <a:r>
              <a:rPr lang="fa-IR" sz="2000" dirty="0"/>
              <a:t> مقدار درستی است.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fa-IR" sz="2000" dirty="0"/>
              <a:t>اگر</a:t>
            </a:r>
            <a:r>
              <a:rPr lang="en-US" sz="2000" dirty="0"/>
              <a:t> </a:t>
            </a:r>
            <a:r>
              <a:rPr lang="fa-IR" sz="2000" dirty="0"/>
              <a:t> بردار </a:t>
            </a:r>
            <a:r>
              <a:rPr lang="en-US" sz="2000" dirty="0"/>
              <a:t> </a:t>
            </a:r>
            <a:r>
              <a:rPr lang="en-US" sz="2000" dirty="0" err="1"/>
              <a:t>V</a:t>
            </a:r>
            <a:r>
              <a:rPr lang="en-US" sz="2000" baseline="-25000" dirty="0" err="1"/>
              <a:t>k</a:t>
            </a:r>
            <a:r>
              <a:rPr lang="en-US" sz="2000" dirty="0"/>
              <a:t>(s)</a:t>
            </a:r>
            <a:r>
              <a:rPr lang="fa-IR" sz="2000" dirty="0"/>
              <a:t>را داشته باشیم </a:t>
            </a:r>
            <a:r>
              <a:rPr lang="fa-IR" sz="2000" dirty="0" err="1"/>
              <a:t>می‌توانیم</a:t>
            </a:r>
            <a:r>
              <a:rPr lang="fa-IR" sz="2000" dirty="0"/>
              <a:t> بردار </a:t>
            </a:r>
            <a:r>
              <a:rPr lang="en-US" sz="2000" dirty="0"/>
              <a:t> V</a:t>
            </a:r>
            <a:r>
              <a:rPr lang="en-US" sz="2000" baseline="-25000" dirty="0"/>
              <a:t>k+1</a:t>
            </a:r>
            <a:r>
              <a:rPr lang="en-US" sz="2000" dirty="0"/>
              <a:t>(s)</a:t>
            </a:r>
            <a:r>
              <a:rPr lang="fa-IR" sz="2000" baseline="-25000" dirty="0"/>
              <a:t> </a:t>
            </a:r>
            <a:r>
              <a:rPr lang="fa-IR" sz="2000" dirty="0"/>
              <a:t> را محاسبه کنیم.</a:t>
            </a:r>
            <a:endParaRPr lang="en-US" sz="2000" dirty="0"/>
          </a:p>
          <a:p>
            <a:pPr lvl="1">
              <a:lnSpc>
                <a:spcPct val="100000"/>
              </a:lnSpc>
            </a:pPr>
            <a:endParaRPr lang="en-US" sz="2000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fa-IR" sz="2400" b="1" dirty="0"/>
              <a:t>اما مقادیر</a:t>
            </a:r>
            <a:r>
              <a:rPr lang="en-US" sz="2400" b="1" dirty="0"/>
              <a:t>  (Q-values) Q</a:t>
            </a:r>
            <a:r>
              <a:rPr lang="fa-IR" sz="2400" b="1" dirty="0" err="1"/>
              <a:t>کاربردی‌تر</a:t>
            </a:r>
            <a:r>
              <a:rPr lang="fa-IR" sz="2400" b="1" dirty="0"/>
              <a:t> هستند، پس </a:t>
            </a:r>
            <a:r>
              <a:rPr lang="fa-IR" sz="2400" b="1" dirty="0" err="1"/>
              <a:t>به‌جای</a:t>
            </a:r>
            <a:r>
              <a:rPr lang="fa-IR" sz="2400" b="1" dirty="0"/>
              <a:t> </a:t>
            </a:r>
            <a:r>
              <a:rPr lang="en-US" sz="2400" b="1" dirty="0"/>
              <a:t>V</a:t>
            </a:r>
            <a:r>
              <a:rPr lang="fa-IR" sz="2400" b="1" dirty="0"/>
              <a:t> </a:t>
            </a:r>
            <a:r>
              <a:rPr lang="fa-IR" sz="2400" b="1" dirty="0" err="1"/>
              <a:t>آن‌ها</a:t>
            </a:r>
            <a:r>
              <a:rPr lang="fa-IR" sz="2400" b="1" dirty="0"/>
              <a:t> را محاسبه </a:t>
            </a:r>
            <a:r>
              <a:rPr lang="fa-IR" sz="2400" b="1" dirty="0" err="1"/>
              <a:t>می‌کنیم</a:t>
            </a:r>
            <a:r>
              <a:rPr lang="fa-IR" sz="2400" b="1" dirty="0"/>
              <a:t>. </a:t>
            </a:r>
          </a:p>
          <a:p>
            <a:pPr lvl="1">
              <a:lnSpc>
                <a:spcPct val="100000"/>
              </a:lnSpc>
            </a:pPr>
            <a:r>
              <a:rPr lang="fa-IR" sz="2000" dirty="0"/>
              <a:t>با مقدار اولیه </a:t>
            </a:r>
            <a:r>
              <a:rPr lang="en-US" sz="2000" dirty="0"/>
              <a:t> Q</a:t>
            </a:r>
            <a:r>
              <a:rPr lang="en-US" sz="2000" baseline="-25000" dirty="0"/>
              <a:t>0</a:t>
            </a:r>
            <a:r>
              <a:rPr lang="en-US" sz="2000" dirty="0"/>
              <a:t>(</a:t>
            </a:r>
            <a:r>
              <a:rPr lang="en-US" sz="2000" dirty="0" err="1"/>
              <a:t>s,a</a:t>
            </a:r>
            <a:r>
              <a:rPr lang="en-US" sz="2000" dirty="0"/>
              <a:t>) = 0 </a:t>
            </a:r>
            <a:r>
              <a:rPr lang="fa-IR" sz="2000" dirty="0"/>
              <a:t>شروع </a:t>
            </a:r>
            <a:r>
              <a:rPr lang="fa-IR" sz="2000" dirty="0" err="1"/>
              <a:t>می‌کنیم</a:t>
            </a:r>
            <a:r>
              <a:rPr lang="fa-IR" sz="2000" dirty="0"/>
              <a:t>، که </a:t>
            </a:r>
            <a:r>
              <a:rPr lang="fa-IR" sz="2000" dirty="0" err="1"/>
              <a:t>می‌دانیم</a:t>
            </a:r>
            <a:r>
              <a:rPr lang="fa-IR" sz="2000" dirty="0"/>
              <a:t> مقدار درستی است. 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fa-IR" sz="2000" dirty="0"/>
              <a:t>اگر بردار</a:t>
            </a:r>
            <a:r>
              <a:rPr lang="en-US" sz="2000" dirty="0"/>
              <a:t> </a:t>
            </a:r>
            <a:r>
              <a:rPr lang="en-US" sz="2000" dirty="0" err="1"/>
              <a:t>Q</a:t>
            </a:r>
            <a:r>
              <a:rPr lang="en-US" sz="2000" baseline="-25000" dirty="0" err="1"/>
              <a:t>k</a:t>
            </a:r>
            <a:r>
              <a:rPr lang="en-US" sz="2000" dirty="0"/>
              <a:t>(</a:t>
            </a:r>
            <a:r>
              <a:rPr lang="en-US" sz="2000" dirty="0" err="1"/>
              <a:t>s,a</a:t>
            </a:r>
            <a:r>
              <a:rPr lang="en-US" sz="2000" dirty="0"/>
              <a:t>) </a:t>
            </a:r>
            <a:r>
              <a:rPr lang="fa-IR" sz="2000" dirty="0"/>
              <a:t>را داشته باشیم، </a:t>
            </a:r>
            <a:r>
              <a:rPr lang="fa-IR" sz="2000" dirty="0" err="1"/>
              <a:t>می‌توانیم</a:t>
            </a:r>
            <a:r>
              <a:rPr lang="fa-IR" sz="2000" dirty="0"/>
              <a:t> بردار </a:t>
            </a:r>
            <a:r>
              <a:rPr lang="en-US" sz="2000" dirty="0"/>
              <a:t>Q</a:t>
            </a:r>
            <a:r>
              <a:rPr lang="en-US" sz="2000" baseline="-25000" dirty="0"/>
              <a:t>k+1</a:t>
            </a:r>
            <a:r>
              <a:rPr lang="en-US" sz="2000" dirty="0"/>
              <a:t>(</a:t>
            </a:r>
            <a:r>
              <a:rPr lang="en-US" sz="2000" dirty="0" err="1"/>
              <a:t>s,a</a:t>
            </a:r>
            <a:r>
              <a:rPr lang="en-US" sz="2000" dirty="0"/>
              <a:t>)</a:t>
            </a:r>
            <a:r>
              <a:rPr lang="fa-IR" sz="2000" baseline="-25000" dirty="0"/>
              <a:t> </a:t>
            </a:r>
            <a:r>
              <a:rPr lang="fa-IR" sz="2000" dirty="0"/>
              <a:t> را محاسبه کنیم. </a:t>
            </a:r>
            <a:endParaRPr lang="en-US" sz="2000" dirty="0"/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842951" y="2840712"/>
            <a:ext cx="6269949" cy="596139"/>
          </a:xfrm>
          <a:prstGeom prst="rect">
            <a:avLst/>
          </a:prstGeom>
          <a:noFill/>
          <a:ln w="31750" cap="rnd" cmpd="dbl">
            <a:solidFill>
              <a:srgbClr val="C00000">
                <a:alpha val="96174"/>
              </a:srgbClr>
            </a:solidFill>
            <a:prstDash val="solid"/>
            <a:bevel/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3842951" y="5271353"/>
            <a:ext cx="6695133" cy="627645"/>
          </a:xfrm>
          <a:prstGeom prst="rect">
            <a:avLst/>
          </a:prstGeom>
          <a:noFill/>
          <a:ln w="31750" cmpd="dbl">
            <a:solidFill>
              <a:schemeClr val="accent5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3AF1124-46F8-C591-A70C-723C26925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3F2337A-0342-CC0C-5413-05FE3CBCA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07" y="920809"/>
            <a:ext cx="2638416" cy="306901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4A3C76C-2FF9-1E3D-DC6E-52EB02E7C1FA}"/>
              </a:ext>
            </a:extLst>
          </p:cNvPr>
          <p:cNvSpPr/>
          <p:nvPr/>
        </p:nvSpPr>
        <p:spPr>
          <a:xfrm>
            <a:off x="257947" y="881229"/>
            <a:ext cx="2475719" cy="2102781"/>
          </a:xfrm>
          <a:custGeom>
            <a:avLst/>
            <a:gdLst>
              <a:gd name="connsiteX0" fmla="*/ 0 w 2475719"/>
              <a:gd name="connsiteY0" fmla="*/ 0 h 2102781"/>
              <a:gd name="connsiteX1" fmla="*/ 2475719 w 2475719"/>
              <a:gd name="connsiteY1" fmla="*/ 0 h 2102781"/>
              <a:gd name="connsiteX2" fmla="*/ 2475719 w 2475719"/>
              <a:gd name="connsiteY2" fmla="*/ 2102781 h 2102781"/>
              <a:gd name="connsiteX3" fmla="*/ 0 w 2475719"/>
              <a:gd name="connsiteY3" fmla="*/ 2102781 h 2102781"/>
              <a:gd name="connsiteX4" fmla="*/ 0 w 2475719"/>
              <a:gd name="connsiteY4" fmla="*/ 0 h 2102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719" h="2102781" extrusionOk="0">
                <a:moveTo>
                  <a:pt x="0" y="0"/>
                </a:moveTo>
                <a:cubicBezTo>
                  <a:pt x="802589" y="118645"/>
                  <a:pt x="1606167" y="116012"/>
                  <a:pt x="2475719" y="0"/>
                </a:cubicBezTo>
                <a:cubicBezTo>
                  <a:pt x="2342837" y="754307"/>
                  <a:pt x="2560670" y="1478446"/>
                  <a:pt x="2475719" y="2102781"/>
                </a:cubicBezTo>
                <a:cubicBezTo>
                  <a:pt x="1842136" y="2237381"/>
                  <a:pt x="986759" y="1945585"/>
                  <a:pt x="0" y="2102781"/>
                </a:cubicBezTo>
                <a:cubicBezTo>
                  <a:pt x="-20187" y="1148962"/>
                  <a:pt x="-152480" y="993698"/>
                  <a:pt x="0" y="0"/>
                </a:cubicBezTo>
                <a:close/>
              </a:path>
            </a:pathLst>
          </a:custGeom>
          <a:noFill/>
          <a:ln w="31750" cap="rnd" cmpd="dbl">
            <a:solidFill>
              <a:srgbClr val="C00000">
                <a:alpha val="96174"/>
              </a:srgbClr>
            </a:solidFill>
            <a:prstDash val="solid"/>
            <a:bevel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41DB9C2-C3A7-A72A-C58D-64944CF489FE}"/>
              </a:ext>
            </a:extLst>
          </p:cNvPr>
          <p:cNvSpPr/>
          <p:nvPr/>
        </p:nvSpPr>
        <p:spPr>
          <a:xfrm>
            <a:off x="138285" y="1716639"/>
            <a:ext cx="2475719" cy="2207379"/>
          </a:xfrm>
          <a:custGeom>
            <a:avLst/>
            <a:gdLst>
              <a:gd name="connsiteX0" fmla="*/ 0 w 2475719"/>
              <a:gd name="connsiteY0" fmla="*/ 0 h 2207379"/>
              <a:gd name="connsiteX1" fmla="*/ 2475719 w 2475719"/>
              <a:gd name="connsiteY1" fmla="*/ 0 h 2207379"/>
              <a:gd name="connsiteX2" fmla="*/ 2475719 w 2475719"/>
              <a:gd name="connsiteY2" fmla="*/ 2207379 h 2207379"/>
              <a:gd name="connsiteX3" fmla="*/ 0 w 2475719"/>
              <a:gd name="connsiteY3" fmla="*/ 2207379 h 2207379"/>
              <a:gd name="connsiteX4" fmla="*/ 0 w 2475719"/>
              <a:gd name="connsiteY4" fmla="*/ 0 h 220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5719" h="2207379" extrusionOk="0">
                <a:moveTo>
                  <a:pt x="0" y="0"/>
                </a:moveTo>
                <a:cubicBezTo>
                  <a:pt x="802589" y="118645"/>
                  <a:pt x="1606167" y="116012"/>
                  <a:pt x="2475719" y="0"/>
                </a:cubicBezTo>
                <a:cubicBezTo>
                  <a:pt x="2342837" y="577393"/>
                  <a:pt x="2560670" y="1264058"/>
                  <a:pt x="2475719" y="2207379"/>
                </a:cubicBezTo>
                <a:cubicBezTo>
                  <a:pt x="1842136" y="2341979"/>
                  <a:pt x="986759" y="2050183"/>
                  <a:pt x="0" y="2207379"/>
                </a:cubicBezTo>
                <a:cubicBezTo>
                  <a:pt x="-20187" y="1984568"/>
                  <a:pt x="-152480" y="1032869"/>
                  <a:pt x="0" y="0"/>
                </a:cubicBezTo>
                <a:close/>
              </a:path>
            </a:pathLst>
          </a:custGeom>
          <a:noFill/>
          <a:ln w="31750" cmpd="dbl">
            <a:solidFill>
              <a:schemeClr val="accent5"/>
            </a:solidFill>
            <a:prstDash val="solid"/>
            <a:extLst>
              <a:ext uri="{C807C97D-BFC1-408E-A445-0C87EB9F89A2}">
                <ask:lineSketchStyleProps xmlns=""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7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57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57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3D6406A-15B6-CFE4-F130-6952A6B17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="" xmlns:a16="http://schemas.microsoft.com/office/drawing/2014/main" id="{A5723CB1-0C83-BAC4-76AA-0B265EB983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91292"/>
            <a:ext cx="10515600" cy="1325563"/>
          </a:xfrm>
        </p:spPr>
        <p:txBody>
          <a:bodyPr/>
          <a:lstStyle/>
          <a:p>
            <a:r>
              <a:rPr lang="fa-IR" dirty="0" err="1"/>
              <a:t>الگوریتم</a:t>
            </a:r>
            <a:r>
              <a:rPr lang="fa-IR" dirty="0"/>
              <a:t> یادگیری </a:t>
            </a:r>
            <a:r>
              <a:rPr lang="en-US" dirty="0"/>
              <a:t>Q</a:t>
            </a:r>
            <a:br>
              <a:rPr lang="en-US" dirty="0"/>
            </a:br>
            <a:r>
              <a:rPr lang="en-US" dirty="0"/>
              <a:t>Q-Learning</a:t>
            </a:r>
          </a:p>
        </p:txBody>
      </p:sp>
      <p:sp>
        <p:nvSpPr>
          <p:cNvPr id="1810435" name="Rectangle 3">
            <a:extLst>
              <a:ext uri="{FF2B5EF4-FFF2-40B4-BE49-F238E27FC236}">
                <a16:creationId xmlns="" xmlns:a16="http://schemas.microsoft.com/office/drawing/2014/main" id="{2ACE09B6-8734-5DE9-E4EF-90680CD7F8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85616" y="1477963"/>
            <a:ext cx="7157152" cy="4525963"/>
          </a:xfrm>
        </p:spPr>
        <p:txBody>
          <a:bodyPr>
            <a:normAutofit fontScale="92500" lnSpcReduction="20000"/>
          </a:bodyPr>
          <a:lstStyle/>
          <a:p>
            <a:r>
              <a:rPr lang="fa-IR" sz="2400" dirty="0" err="1"/>
              <a:t>می‌خواهیم</a:t>
            </a:r>
            <a:r>
              <a:rPr lang="fa-IR" sz="2400" dirty="0"/>
              <a:t> که </a:t>
            </a:r>
            <a:r>
              <a:rPr lang="fa-IR" sz="2400" dirty="0" err="1"/>
              <a:t>به‌روزرسانی‌های</a:t>
            </a:r>
            <a:r>
              <a:rPr lang="fa-IR" sz="2400" dirty="0"/>
              <a:t> مقدار </a:t>
            </a:r>
            <a:r>
              <a:rPr lang="en-US" sz="2400" dirty="0"/>
              <a:t>Q </a:t>
            </a:r>
            <a:r>
              <a:rPr lang="fa-IR" sz="2400" dirty="0"/>
              <a:t> را برای هر </a:t>
            </a:r>
            <a:r>
              <a:rPr lang="en-US" sz="2400" dirty="0"/>
              <a:t>Q-state </a:t>
            </a:r>
            <a:r>
              <a:rPr lang="fa-IR" sz="2400" dirty="0"/>
              <a:t> انجام دهیم:</a:t>
            </a:r>
          </a:p>
          <a:p>
            <a:pPr lvl="1"/>
            <a:endParaRPr lang="en-US" sz="2000" dirty="0"/>
          </a:p>
          <a:p>
            <a:pPr lvl="1"/>
            <a:endParaRPr lang="fa-IR" sz="2000" dirty="0"/>
          </a:p>
          <a:p>
            <a:pPr lvl="1"/>
            <a:endParaRPr lang="en-US" sz="2000" dirty="0"/>
          </a:p>
          <a:p>
            <a:pPr lvl="2"/>
            <a:r>
              <a:rPr lang="fa-IR" dirty="0"/>
              <a:t>اما </a:t>
            </a:r>
            <a:r>
              <a:rPr lang="fa-IR" dirty="0" err="1"/>
              <a:t>نمی‌توانیم</a:t>
            </a:r>
            <a:r>
              <a:rPr lang="fa-IR" dirty="0"/>
              <a:t> این </a:t>
            </a:r>
            <a:r>
              <a:rPr lang="fa-IR" dirty="0" err="1"/>
              <a:t>به‌روزرسانی</a:t>
            </a:r>
            <a:r>
              <a:rPr lang="fa-IR" dirty="0"/>
              <a:t> را انجام دهیم، چون </a:t>
            </a:r>
            <a:r>
              <a:rPr lang="en-US" dirty="0"/>
              <a:t>T </a:t>
            </a:r>
            <a:r>
              <a:rPr lang="fa-IR" dirty="0"/>
              <a:t>و </a:t>
            </a:r>
            <a:r>
              <a:rPr lang="en-US" dirty="0"/>
              <a:t>R </a:t>
            </a:r>
            <a:r>
              <a:rPr lang="fa-IR" dirty="0"/>
              <a:t> را </a:t>
            </a:r>
            <a:r>
              <a:rPr lang="fa-IR" dirty="0" err="1"/>
              <a:t>نمی‌دانیم</a:t>
            </a:r>
            <a:r>
              <a:rPr lang="fa-IR" dirty="0"/>
              <a:t>.</a:t>
            </a:r>
          </a:p>
          <a:p>
            <a:pPr lvl="4"/>
            <a:endParaRPr lang="en-US" sz="1200" dirty="0"/>
          </a:p>
          <a:p>
            <a:r>
              <a:rPr lang="fa-IR" sz="2400" dirty="0"/>
              <a:t>در عوض، میانگین را در حین اجرا (تجربه) محاسبه </a:t>
            </a:r>
            <a:r>
              <a:rPr lang="fa-IR" sz="2400" dirty="0" err="1"/>
              <a:t>می‌کنیم</a:t>
            </a:r>
            <a:r>
              <a:rPr lang="fa-IR" sz="2400" dirty="0"/>
              <a:t>:</a:t>
            </a:r>
          </a:p>
          <a:p>
            <a:pPr lvl="1"/>
            <a:r>
              <a:rPr lang="fa-IR" sz="2000" dirty="0"/>
              <a:t> دریافت یک نمونه </a:t>
            </a:r>
            <a:r>
              <a:rPr lang="en-US" sz="2000" dirty="0"/>
              <a:t>(</a:t>
            </a:r>
            <a:r>
              <a:rPr lang="en-US" sz="2000" dirty="0" err="1"/>
              <a:t>s,a,r,s</a:t>
            </a:r>
            <a:r>
              <a:rPr lang="en-US" sz="2000" dirty="0"/>
              <a:t>’)</a:t>
            </a:r>
            <a:endParaRPr lang="fa-IR" sz="2000" dirty="0"/>
          </a:p>
          <a:p>
            <a:pPr lvl="1"/>
            <a:r>
              <a:rPr lang="fa-IR" sz="2000" dirty="0"/>
              <a:t>در نظر گرفتن تخمین قبلی:</a:t>
            </a:r>
          </a:p>
          <a:p>
            <a:pPr lvl="1"/>
            <a:r>
              <a:rPr lang="fa-IR" sz="2000" dirty="0"/>
              <a:t> در نظر گرفتن تخمین مربوط به </a:t>
            </a:r>
            <a:r>
              <a:rPr lang="fa-IR" sz="2000" dirty="0" err="1"/>
              <a:t>نمونه‌ی</a:t>
            </a:r>
            <a:r>
              <a:rPr lang="fa-IR" sz="2000" dirty="0"/>
              <a:t> جدید:</a:t>
            </a:r>
          </a:p>
          <a:p>
            <a:pPr marL="914400" lvl="2" indent="0">
              <a:buNone/>
            </a:pPr>
            <a:endParaRPr lang="fa-IR" sz="1600" dirty="0"/>
          </a:p>
          <a:p>
            <a:pPr marL="914400" lvl="2" indent="0">
              <a:buNone/>
            </a:pPr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fa-IR" sz="2000" dirty="0"/>
              <a:t>اما ما </a:t>
            </a:r>
            <a:r>
              <a:rPr lang="fa-IR" sz="2000" dirty="0" err="1"/>
              <a:t>می‌خواهیم</a:t>
            </a:r>
            <a:r>
              <a:rPr lang="fa-IR" sz="2000" dirty="0"/>
              <a:t> میانگین را بر اساس تمام نتایج ممکن از</a:t>
            </a:r>
            <a:r>
              <a:rPr lang="en-US" sz="2000" dirty="0"/>
              <a:t> (</a:t>
            </a:r>
            <a:r>
              <a:rPr lang="en-US" sz="2000" dirty="0" err="1"/>
              <a:t>s,a</a:t>
            </a:r>
            <a:r>
              <a:rPr lang="en-US" sz="2000" dirty="0"/>
              <a:t>) </a:t>
            </a:r>
            <a:r>
              <a:rPr lang="fa-IR" sz="2000" dirty="0"/>
              <a:t> بگیریم. </a:t>
            </a:r>
          </a:p>
          <a:p>
            <a:pPr lvl="1"/>
            <a:r>
              <a:rPr lang="fa-IR" sz="2000" dirty="0"/>
              <a:t>بنابراین از ترکیب تخمین جدید با میانگین قبلی برای رسیدن به مقدار </a:t>
            </a:r>
            <a:r>
              <a:rPr lang="fa-IR" sz="2000" dirty="0" err="1"/>
              <a:t>پایدارتر</a:t>
            </a:r>
            <a:r>
              <a:rPr lang="fa-IR" sz="2000" dirty="0"/>
              <a:t> استفاده </a:t>
            </a:r>
            <a:r>
              <a:rPr lang="fa-IR" sz="2000" dirty="0" err="1"/>
              <a:t>می‌کنیم</a:t>
            </a:r>
            <a:r>
              <a:rPr lang="fa-IR" sz="2000" dirty="0"/>
              <a:t> (</a:t>
            </a:r>
            <a:r>
              <a:rPr lang="en-US" sz="2000" dirty="0"/>
              <a:t>running average</a:t>
            </a:r>
            <a:r>
              <a:rPr lang="fa-IR" sz="2000" dirty="0"/>
              <a:t>)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9" name="Picture 8" descr="txp_fig">
            <a:extLst>
              <a:ext uri="{FF2B5EF4-FFF2-40B4-BE49-F238E27FC236}">
                <a16:creationId xmlns="" xmlns:a16="http://schemas.microsoft.com/office/drawing/2014/main" id="{00C4A974-46B1-9EA0-0431-2658A81E997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838200" y="1815257"/>
            <a:ext cx="6906657" cy="647475"/>
          </a:xfrm>
          <a:prstGeom prst="rect">
            <a:avLst/>
          </a:prstGeom>
          <a:noFill/>
          <a:ln/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2184B388-8E23-5DB0-2F82-E2E4CAFC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8" descr="txp_fig">
            <a:extLst>
              <a:ext uri="{FF2B5EF4-FFF2-40B4-BE49-F238E27FC236}">
                <a16:creationId xmlns="" xmlns:a16="http://schemas.microsoft.com/office/drawing/2014/main" id="{43484580-9BA9-7F48-95DE-A615DCBF1F6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13323" y="5771229"/>
            <a:ext cx="4912384" cy="272606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4" name="Picture 7" descr="txp_fig">
            <a:extLst>
              <a:ext uri="{FF2B5EF4-FFF2-40B4-BE49-F238E27FC236}">
                <a16:creationId xmlns="" xmlns:a16="http://schemas.microsoft.com/office/drawing/2014/main" id="{A2C9FC5C-7C00-4F4F-4442-BC404E156309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113323" y="4272405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2">
            <a:extLst>
              <a:ext uri="{FF2B5EF4-FFF2-40B4-BE49-F238E27FC236}">
                <a16:creationId xmlns="" xmlns:a16="http://schemas.microsoft.com/office/drawing/2014/main" id="{51588350-6DB6-F2A7-1E4A-8BA9E0F3C15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9150" y="2889371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150" y="2889371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4" descr="txp_fig">
            <a:extLst>
              <a:ext uri="{FF2B5EF4-FFF2-40B4-BE49-F238E27FC236}">
                <a16:creationId xmlns="" xmlns:a16="http://schemas.microsoft.com/office/drawing/2014/main" id="{0BBF1111-D115-08C1-0ABD-6ABC7D8571EA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60637" y="3674686"/>
            <a:ext cx="767795" cy="240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294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0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10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104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1043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271" y="76557"/>
            <a:ext cx="10515600" cy="1325563"/>
          </a:xfrm>
        </p:spPr>
        <p:txBody>
          <a:bodyPr/>
          <a:lstStyle/>
          <a:p>
            <a:r>
              <a:rPr lang="fa-IR" dirty="0" err="1"/>
              <a:t>ویدئوی</a:t>
            </a:r>
            <a:r>
              <a:rPr lang="fa-IR" dirty="0"/>
              <a:t> نمایشی </a:t>
            </a:r>
            <a:r>
              <a:rPr lang="en-US" dirty="0"/>
              <a:t> Q-Learning</a:t>
            </a:r>
            <a:r>
              <a:rPr lang="fa-IR" dirty="0"/>
              <a:t> در</a:t>
            </a:r>
            <a:r>
              <a:rPr lang="en-US" dirty="0" err="1"/>
              <a:t>Gridworld</a:t>
            </a:r>
            <a:r>
              <a:rPr lang="en-US" dirty="0"/>
              <a:t> </a:t>
            </a:r>
            <a:r>
              <a:rPr lang="fa-IR" dirty="0"/>
              <a:t> 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66875" y="1660922"/>
            <a:ext cx="8315325" cy="51970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0A4C970-59F0-79F1-29D4-73F65EB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8" descr="txp_fig">
            <a:extLst>
              <a:ext uri="{FF2B5EF4-FFF2-40B4-BE49-F238E27FC236}">
                <a16:creationId xmlns="" xmlns:a16="http://schemas.microsoft.com/office/drawing/2014/main" id="{80828E49-CCF1-1808-2029-6078FB58640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824537" y="1318147"/>
            <a:ext cx="4912384" cy="272606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6" name="Picture 7" descr="txp_fig">
            <a:extLst>
              <a:ext uri="{FF2B5EF4-FFF2-40B4-BE49-F238E27FC236}">
                <a16:creationId xmlns="" xmlns:a16="http://schemas.microsoft.com/office/drawing/2014/main" id="{8A9FCDE0-D48A-8C76-8502-9BB3E331B64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5275" y="1315322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718079B6-EDC1-4D15-E307-B11C7D9DC5CC}"/>
                  </a:ext>
                </a:extLst>
              </p:cNvPr>
              <p:cNvSpPr txBox="1"/>
              <p:nvPr/>
            </p:nvSpPr>
            <p:spPr>
              <a:xfrm>
                <a:off x="355506" y="302341"/>
                <a:ext cx="96100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r" defTabSz="914400" rtl="1" eaLnBrk="1" latinLnBrk="0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2E5A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rgbClr val="2E5AA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b="0" dirty="0">
                  <a:solidFill>
                    <a:srgbClr val="2E5AAD"/>
                  </a:solidFill>
                  <a:ea typeface="Cambria Math" panose="02040503050406030204" pitchFamily="18" charset="0"/>
                </a:endParaRPr>
              </a:p>
              <a:p>
                <a:pPr marL="0" algn="r" defTabSz="914400" rtl="1" eaLnBrk="1" latinLnBrk="0" hangingPunct="1"/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18079B6-EDC1-4D15-E307-B11C7D9DC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6" y="302341"/>
                <a:ext cx="961003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6EEEB615-043B-9227-76D5-EBBCCB5A3904}"/>
                  </a:ext>
                </a:extLst>
              </p:cNvPr>
              <p:cNvSpPr txBox="1"/>
              <p:nvPr/>
            </p:nvSpPr>
            <p:spPr>
              <a:xfrm>
                <a:off x="355506" y="699835"/>
                <a:ext cx="795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752C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solidFill>
                            <a:srgbClr val="3752C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rgbClr val="3752C4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EEB615-043B-9227-76D5-EBBCCB5A3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506" y="699835"/>
                <a:ext cx="795218" cy="369332"/>
              </a:xfrm>
              <a:prstGeom prst="rect">
                <a:avLst/>
              </a:prstGeom>
              <a:blipFill>
                <a:blip r:embed="rId11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701C4CE-66DA-D43A-8FDA-189CDD73D2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8341070" y="1753472"/>
            <a:ext cx="7772400" cy="47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7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09" y="136525"/>
            <a:ext cx="10515600" cy="1325563"/>
          </a:xfrm>
        </p:spPr>
        <p:txBody>
          <a:bodyPr/>
          <a:lstStyle/>
          <a:p>
            <a:pPr rtl="1"/>
            <a:r>
              <a:rPr lang="fa-IR" dirty="0" err="1"/>
              <a:t>ویدئوی</a:t>
            </a:r>
            <a:r>
              <a:rPr lang="fa-IR" dirty="0"/>
              <a:t> نمایشی </a:t>
            </a:r>
            <a:r>
              <a:rPr lang="en-US" dirty="0"/>
              <a:t> Q-Learning</a:t>
            </a:r>
            <a:r>
              <a:rPr lang="fa-IR" dirty="0"/>
              <a:t> در</a:t>
            </a:r>
            <a:r>
              <a:rPr lang="en-US" dirty="0"/>
              <a:t>Cliff Grid </a:t>
            </a:r>
            <a:endParaRPr lang="fa-IR" dirty="0"/>
          </a:p>
        </p:txBody>
      </p:sp>
      <p:pic>
        <p:nvPicPr>
          <p:cNvPr id="5" name="Qlearning--auto--cliff-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8799" y="1242219"/>
            <a:ext cx="8534402" cy="5334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C29C377-959D-B66A-B781-26E768767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="" xmlns:a16="http://schemas.microsoft.com/office/drawing/2014/main" id="{7C62E01F-665B-B530-462A-0349AE919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53084" y="1211547"/>
            <a:ext cx="7306101" cy="532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0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7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26553E4-4C76-0E5F-7E28-FC39F5CB5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266066-6DEF-500B-7472-695BDEDD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22" y="103477"/>
            <a:ext cx="10515600" cy="1325563"/>
          </a:xfrm>
        </p:spPr>
        <p:txBody>
          <a:bodyPr/>
          <a:lstStyle/>
          <a:p>
            <a:r>
              <a:rPr lang="fa-IR" dirty="0"/>
              <a:t>یادگیری تقویتی ـ ـ مرور کلی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902EB94-A010-486E-D128-752A45903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1346500"/>
            <a:ext cx="10515600" cy="51924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fa-IR" b="1" dirty="0"/>
              <a:t>یادگیری تقویتی منفعل (</a:t>
            </a:r>
            <a:r>
              <a:rPr lang="en-US" b="1" dirty="0"/>
              <a:t>Passive RL</a:t>
            </a:r>
            <a:r>
              <a:rPr lang="fa-IR" b="1" dirty="0"/>
              <a:t>) :</a:t>
            </a:r>
            <a:endParaRPr lang="en-US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یاد گرفتن از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تجربه‌ها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(عامل با یک سیاست از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پیش‌مشخص‌شده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حرکت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می‌کند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و هدف آن ارزیابی ارزش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حالت‌ها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است، نه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تصمیم‌گیری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fa-IR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مبتنی بر مدل :</a:t>
            </a: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</a:pPr>
            <a:r>
              <a:rPr lang="fa-IR" dirty="0"/>
              <a:t>عامل ابتدا مدل </a:t>
            </a:r>
            <a:r>
              <a:rPr lang="en-US" dirty="0"/>
              <a:t>MDP</a:t>
            </a:r>
            <a:r>
              <a:rPr lang="fa-IR" dirty="0"/>
              <a:t> (یعنی </a:t>
            </a:r>
            <a:r>
              <a:rPr lang="en-US" dirty="0"/>
              <a:t>T </a:t>
            </a:r>
            <a:r>
              <a:rPr lang="fa-IR" dirty="0"/>
              <a:t>و </a:t>
            </a:r>
            <a:r>
              <a:rPr lang="en-US" dirty="0"/>
              <a:t>R </a:t>
            </a:r>
            <a:r>
              <a:rPr lang="fa-IR" dirty="0"/>
              <a:t>) را بر </a:t>
            </a:r>
            <a:r>
              <a:rPr lang="fa-IR" dirty="0" err="1"/>
              <a:t>پایه‌ی</a:t>
            </a:r>
            <a:r>
              <a:rPr lang="fa-IR" dirty="0"/>
              <a:t> </a:t>
            </a:r>
            <a:r>
              <a:rPr lang="fa-IR" dirty="0" err="1"/>
              <a:t>تجربه‌های</a:t>
            </a:r>
            <a:r>
              <a:rPr lang="fa-IR" dirty="0"/>
              <a:t> خود تخمین </a:t>
            </a:r>
            <a:r>
              <a:rPr lang="fa-IR" dirty="0" err="1"/>
              <a:t>می‌زند</a:t>
            </a:r>
            <a:r>
              <a:rPr lang="fa-IR" dirty="0"/>
              <a:t>. سپس با استفاده از این مدل تقریبی، ارزش </a:t>
            </a:r>
            <a:r>
              <a:rPr lang="fa-IR" dirty="0" err="1"/>
              <a:t>حالت‌ها</a:t>
            </a:r>
            <a:r>
              <a:rPr lang="fa-IR" dirty="0"/>
              <a:t> را محاسبه </a:t>
            </a:r>
            <a:r>
              <a:rPr lang="fa-IR" dirty="0" err="1"/>
              <a:t>می‌کند</a:t>
            </a:r>
            <a:r>
              <a:rPr lang="fa-IR" dirty="0"/>
              <a:t>.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مستقل از مدل:</a:t>
            </a:r>
            <a:endParaRPr lang="en-US" b="1" dirty="0"/>
          </a:p>
          <a:p>
            <a:pPr marL="1371600" lvl="3" indent="0">
              <a:lnSpc>
                <a:spcPct val="120000"/>
              </a:lnSpc>
              <a:buNone/>
            </a:pPr>
            <a:r>
              <a:rPr lang="fa-IR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عامل فقط بر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پایه‌ی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تجربه، بدون دانستن مدل، ارزش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حالت‌ها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را محاسبه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می‌کند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.(مستقیماً ارزش هر حالت را یاد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می‌گیرد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ارزیابی مستقیم: </a:t>
            </a:r>
            <a:r>
              <a:rPr lang="fa-IR" dirty="0" err="1"/>
              <a:t>محاسبه‌ی</a:t>
            </a:r>
            <a:r>
              <a:rPr lang="fa-IR" dirty="0"/>
              <a:t> میانگین مجموع </a:t>
            </a:r>
            <a:r>
              <a:rPr lang="fa-IR" dirty="0" err="1"/>
              <a:t>پاداش‌ها</a:t>
            </a:r>
            <a:r>
              <a:rPr lang="fa-IR" dirty="0"/>
              <a:t> در </a:t>
            </a:r>
            <a:r>
              <a:rPr lang="fa-IR" dirty="0" err="1"/>
              <a:t>اپیزودها</a:t>
            </a:r>
            <a:endParaRPr lang="fa-IR" dirty="0"/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یادگیری </a:t>
            </a:r>
            <a:r>
              <a:rPr lang="fa-IR" b="1" dirty="0" err="1"/>
              <a:t>تفاضل</a:t>
            </a:r>
            <a:r>
              <a:rPr lang="fa-IR" b="1" dirty="0"/>
              <a:t> زمانی: </a:t>
            </a:r>
            <a:r>
              <a:rPr lang="en-US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حالت با استفاده از ارزش حالت بعدی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fa-IR" dirty="0"/>
          </a:p>
          <a:p>
            <a:pPr rtl="1">
              <a:lnSpc>
                <a:spcPct val="120000"/>
              </a:lnSpc>
            </a:pPr>
            <a:r>
              <a:rPr lang="fa-IR" b="1" dirty="0"/>
              <a:t>یادگیری تقویتی فعال </a:t>
            </a:r>
            <a:r>
              <a:rPr lang="en-US" b="1" dirty="0"/>
              <a:t>Active RL)</a:t>
            </a:r>
            <a:r>
              <a:rPr lang="fa-IR" b="1" dirty="0"/>
              <a:t>): </a:t>
            </a:r>
            <a:endParaRPr lang="en-US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عامل خودش باید تصمیم بگیرد و تجربه‌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جمع‌آوری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کند 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عامل دیگر فقط یک سیاست را دنبال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نمی‌کند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، بلکه باید خودش سیاست بهینه را کشف کند. بنابراین، علاوه ‌بر یادگیری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ارزش‌ها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، باید انتخاب عمل نیز انجام دهد.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</a:rPr>
              <a:t>(</a:t>
            </a:r>
            <a:endParaRPr lang="fa-IR" sz="2100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fa-IR" b="1" dirty="0"/>
              <a:t>یادگیری مستقل از مدل :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Q-Learning</a:t>
            </a:r>
            <a:r>
              <a:rPr lang="fa-IR" b="1" dirty="0"/>
              <a:t>: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</a:t>
            </a:r>
            <a:r>
              <a:rPr lang="fa-IR" dirty="0"/>
              <a:t> با استفاده از </a:t>
            </a:r>
            <a:r>
              <a:rPr lang="fa-IR" dirty="0" err="1"/>
              <a:t>بیشینه‌ی</a:t>
            </a:r>
            <a:r>
              <a:rPr lang="fa-IR" dirty="0"/>
              <a:t> ارزش </a:t>
            </a:r>
            <a:r>
              <a:rPr lang="en-US" dirty="0"/>
              <a:t>Q-state </a:t>
            </a:r>
            <a:r>
              <a:rPr lang="fa-IR" dirty="0"/>
              <a:t> های حالت بعدی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:Approximate Q-Learning</a:t>
            </a:r>
            <a:r>
              <a:rPr lang="fa-IR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 </a:t>
            </a:r>
            <a:r>
              <a:rPr lang="fa-IR" dirty="0"/>
              <a:t> با استفاده از یک تابع تقریب</a:t>
            </a:r>
            <a:endParaRPr lang="en-US" dirty="0"/>
          </a:p>
          <a:p>
            <a:pPr lvl="2">
              <a:lnSpc>
                <a:spcPct val="120000"/>
              </a:lnSpc>
            </a:pPr>
            <a:endParaRPr lang="fa-IR" dirty="0"/>
          </a:p>
          <a:p>
            <a:pPr lvl="1">
              <a:lnSpc>
                <a:spcPct val="120000"/>
              </a:lnSpc>
            </a:pPr>
            <a:r>
              <a:rPr lang="fa-IR" b="1" dirty="0" err="1"/>
              <a:t>چالش‌های</a:t>
            </a:r>
            <a:r>
              <a:rPr lang="fa-IR" b="1" dirty="0"/>
              <a:t> اصلی: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</a:t>
            </a:r>
            <a:r>
              <a:rPr lang="fa-IR" dirty="0" err="1"/>
              <a:t>به‌صورت</a:t>
            </a:r>
            <a:r>
              <a:rPr lang="fa-IR" dirty="0"/>
              <a:t> مؤثر محیط را کاوش کند؟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بین کاوش (</a:t>
            </a:r>
            <a:r>
              <a:rPr lang="en-US" dirty="0"/>
              <a:t>exploration</a:t>
            </a:r>
            <a:r>
              <a:rPr lang="fa-IR" dirty="0"/>
              <a:t>) و </a:t>
            </a:r>
            <a:r>
              <a:rPr lang="fa-IR" dirty="0" err="1"/>
              <a:t>بهره‌برداری</a:t>
            </a:r>
            <a:r>
              <a:rPr lang="fa-IR" dirty="0"/>
              <a:t> (</a:t>
            </a:r>
            <a:r>
              <a:rPr lang="en-US" dirty="0"/>
              <a:t>exploitation</a:t>
            </a:r>
            <a:r>
              <a:rPr lang="fa-IR" dirty="0"/>
              <a:t>) تعادل برقرار کند؟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C9EB3D7-C0A7-E217-24AC-121010809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690EBDD-4E84-0978-A6FE-ABB117DEE21F}"/>
              </a:ext>
            </a:extLst>
          </p:cNvPr>
          <p:cNvSpPr txBox="1"/>
          <p:nvPr/>
        </p:nvSpPr>
        <p:spPr>
          <a:xfrm rot="5400000">
            <a:off x="9509950" y="3118743"/>
            <a:ext cx="6479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Value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14E491A-1AC5-305B-54A5-7393BB227920}"/>
              </a:ext>
            </a:extLst>
          </p:cNvPr>
          <p:cNvSpPr txBox="1"/>
          <p:nvPr/>
        </p:nvSpPr>
        <p:spPr>
          <a:xfrm rot="5400000">
            <a:off x="10001395" y="4943100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76449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ویژگی‌های</a:t>
            </a:r>
            <a:r>
              <a:rPr lang="fa-IR" dirty="0"/>
              <a:t> </a:t>
            </a:r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Q-learning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590503" y="1531144"/>
            <a:ext cx="7582543" cy="4525962"/>
          </a:xfrm>
        </p:spPr>
        <p:txBody>
          <a:bodyPr/>
          <a:lstStyle/>
          <a:p>
            <a:r>
              <a:rPr lang="fa-IR" dirty="0" err="1"/>
              <a:t>الگوریتم</a:t>
            </a:r>
            <a:r>
              <a:rPr lang="fa-IR" dirty="0"/>
              <a:t> </a:t>
            </a:r>
            <a:r>
              <a:rPr lang="en-US" dirty="0"/>
              <a:t>Q-learning </a:t>
            </a:r>
            <a:r>
              <a:rPr lang="fa-IR" dirty="0"/>
              <a:t> به سیاست بهینه همگرا </a:t>
            </a:r>
            <a:r>
              <a:rPr lang="fa-IR" dirty="0" err="1"/>
              <a:t>می‌شود</a:t>
            </a:r>
            <a:r>
              <a:rPr lang="fa-IR" dirty="0"/>
              <a:t> ـــ حتی اگر عامل، </a:t>
            </a:r>
            <a:r>
              <a:rPr lang="fa-IR" dirty="0" err="1"/>
              <a:t>به‌صورت</a:t>
            </a:r>
            <a:r>
              <a:rPr lang="fa-IR" dirty="0"/>
              <a:t> </a:t>
            </a:r>
            <a:r>
              <a:rPr lang="fa-IR" dirty="0" err="1"/>
              <a:t>غیربهینه</a:t>
            </a:r>
            <a:r>
              <a:rPr lang="fa-IR" dirty="0"/>
              <a:t> عمل کند! </a:t>
            </a:r>
          </a:p>
          <a:p>
            <a:endParaRPr lang="en-US" sz="2000" dirty="0"/>
          </a:p>
          <a:p>
            <a:r>
              <a:rPr lang="fa-IR" dirty="0"/>
              <a:t>هشدارها:</a:t>
            </a:r>
            <a:endParaRPr lang="en-US" sz="2800" dirty="0"/>
          </a:p>
          <a:p>
            <a:pPr lvl="1"/>
            <a:r>
              <a:rPr lang="fa-IR" sz="2400" dirty="0"/>
              <a:t>عامل باید به </a:t>
            </a:r>
            <a:r>
              <a:rPr lang="fa-IR" sz="2400" dirty="0" err="1"/>
              <a:t>اندازه‌ی</a:t>
            </a:r>
            <a:r>
              <a:rPr lang="fa-IR" sz="2400" dirty="0"/>
              <a:t> کافی محیط را کاوش کند. </a:t>
            </a:r>
          </a:p>
          <a:p>
            <a:pPr lvl="1"/>
            <a:r>
              <a:rPr lang="fa-IR" sz="2400" dirty="0"/>
              <a:t>نرخ یادگیری باید در نهایت به </a:t>
            </a:r>
            <a:r>
              <a:rPr lang="fa-IR" sz="2400" dirty="0" err="1"/>
              <a:t>اندازه‌ی</a:t>
            </a:r>
            <a:r>
              <a:rPr lang="fa-IR" sz="2400" dirty="0"/>
              <a:t> کافی کوچک شود.</a:t>
            </a:r>
            <a:endParaRPr lang="fa-IR" dirty="0"/>
          </a:p>
          <a:p>
            <a:pPr lvl="1"/>
            <a:r>
              <a:rPr lang="fa-IR" sz="2400" dirty="0"/>
              <a:t>... اما مقدار ان نباید خیلی سریع کاهش داده شود.</a:t>
            </a:r>
          </a:p>
          <a:p>
            <a:pPr lvl="1"/>
            <a:r>
              <a:rPr lang="fa-IR" dirty="0"/>
              <a:t>در واقع، در نهایت (در حد </a:t>
            </a:r>
            <a:r>
              <a:rPr lang="fa-IR" dirty="0" err="1"/>
              <a:t>بی‌نهایت</a:t>
            </a:r>
            <a:r>
              <a:rPr lang="fa-IR" dirty="0"/>
              <a:t>)، اهمیتی ندارد که چگونه عامل، </a:t>
            </a:r>
            <a:r>
              <a:rPr lang="fa-IR" dirty="0" err="1"/>
              <a:t>عمل‌ها</a:t>
            </a:r>
            <a:r>
              <a:rPr lang="fa-IR" dirty="0"/>
              <a:t>  را انتخاب کرده‌ است! </a:t>
            </a:r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528792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5BFFF9A-2717-4974-512F-6061D4DC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55D0A6-478E-815C-BD04-A6970433A00F}"/>
              </a:ext>
            </a:extLst>
          </p:cNvPr>
          <p:cNvSpPr txBox="1"/>
          <p:nvPr/>
        </p:nvSpPr>
        <p:spPr>
          <a:xfrm>
            <a:off x="-1393598" y="2774197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D6597CD-92AA-F8D3-7967-EFAEF0DED9C6}"/>
              </a:ext>
            </a:extLst>
          </p:cNvPr>
          <p:cNvSpPr txBox="1"/>
          <p:nvPr/>
        </p:nvSpPr>
        <p:spPr>
          <a:xfrm>
            <a:off x="4887602" y="7020719"/>
            <a:ext cx="6940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/>
              <a:t>به این نوع یادگیری، «</a:t>
            </a:r>
            <a:r>
              <a:rPr lang="fa-IR" dirty="0">
                <a:solidFill>
                  <a:srgbClr val="C00000"/>
                </a:solidFill>
              </a:rPr>
              <a:t>یادگیری خارج از سیاست</a:t>
            </a:r>
            <a:r>
              <a:rPr lang="fa-IR" dirty="0"/>
              <a:t>» (</a:t>
            </a:r>
            <a:r>
              <a:rPr lang="en-US" dirty="0"/>
              <a:t>off-policy learning </a:t>
            </a:r>
            <a:r>
              <a:rPr lang="fa-IR" dirty="0"/>
              <a:t>) گفته </a:t>
            </a:r>
            <a:r>
              <a:rPr lang="fa-IR" dirty="0" err="1"/>
              <a:t>می‌شود</a:t>
            </a:r>
            <a:r>
              <a:rPr lang="fa-IR" dirty="0"/>
              <a:t>. </a:t>
            </a:r>
            <a:endParaRPr lang="en-US" sz="1400" dirty="0"/>
          </a:p>
          <a:p>
            <a:pPr marL="0" algn="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53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4EFD862-01E0-E6D1-F0AB-B0F740544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59B628-F8BF-0109-A739-1AED67B1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22" y="103477"/>
            <a:ext cx="10515600" cy="1325563"/>
          </a:xfrm>
        </p:spPr>
        <p:txBody>
          <a:bodyPr/>
          <a:lstStyle/>
          <a:p>
            <a:r>
              <a:rPr lang="fa-IR" dirty="0"/>
              <a:t>یادگیری تقویتی ـ ـ مرور کلی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94E7F5-B208-A402-683B-116875528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1346500"/>
            <a:ext cx="10515600" cy="51924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fa-IR" b="1" dirty="0"/>
              <a:t>یادگیری تقویتی منفعل (</a:t>
            </a:r>
            <a:r>
              <a:rPr lang="en-US" b="1" dirty="0"/>
              <a:t>Passive RL</a:t>
            </a:r>
            <a:r>
              <a:rPr lang="fa-IR" b="1" dirty="0"/>
              <a:t>) :</a:t>
            </a:r>
            <a:endParaRPr lang="en-US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یاد گرفتن از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تجربه‌ها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(عامل با یک سیاست از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پیش‌مشخص‌شده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حرکت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می‌کند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و هدف آن ارزیابی ارزش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حالت‌ها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است، نه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تصمیم‌گیری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fa-IR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مبتنی بر مدل :</a:t>
            </a: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</a:pPr>
            <a:r>
              <a:rPr lang="fa-IR" dirty="0"/>
              <a:t>عامل ابتدا مدل </a:t>
            </a:r>
            <a:r>
              <a:rPr lang="en-US" dirty="0"/>
              <a:t>MDP</a:t>
            </a:r>
            <a:r>
              <a:rPr lang="fa-IR" dirty="0"/>
              <a:t> (یعنی </a:t>
            </a:r>
            <a:r>
              <a:rPr lang="en-US" dirty="0"/>
              <a:t>T </a:t>
            </a:r>
            <a:r>
              <a:rPr lang="fa-IR" dirty="0"/>
              <a:t>و </a:t>
            </a:r>
            <a:r>
              <a:rPr lang="en-US" dirty="0"/>
              <a:t>R </a:t>
            </a:r>
            <a:r>
              <a:rPr lang="fa-IR" dirty="0"/>
              <a:t>) را بر </a:t>
            </a:r>
            <a:r>
              <a:rPr lang="fa-IR" dirty="0" err="1"/>
              <a:t>پایه‌ی</a:t>
            </a:r>
            <a:r>
              <a:rPr lang="fa-IR" dirty="0"/>
              <a:t> </a:t>
            </a:r>
            <a:r>
              <a:rPr lang="fa-IR" dirty="0" err="1"/>
              <a:t>تجربه‌های</a:t>
            </a:r>
            <a:r>
              <a:rPr lang="fa-IR" dirty="0"/>
              <a:t> خود تخمین </a:t>
            </a:r>
            <a:r>
              <a:rPr lang="fa-IR" dirty="0" err="1"/>
              <a:t>می‌زند</a:t>
            </a:r>
            <a:r>
              <a:rPr lang="fa-IR" dirty="0"/>
              <a:t>. سپس با استفاده از این مدل تقریبی، ارزش </a:t>
            </a:r>
            <a:r>
              <a:rPr lang="fa-IR" dirty="0" err="1"/>
              <a:t>حالت‌ها</a:t>
            </a:r>
            <a:r>
              <a:rPr lang="fa-IR" dirty="0"/>
              <a:t> را محاسبه </a:t>
            </a:r>
            <a:r>
              <a:rPr lang="fa-IR" dirty="0" err="1"/>
              <a:t>می‌کند</a:t>
            </a:r>
            <a:r>
              <a:rPr lang="fa-IR" dirty="0"/>
              <a:t>.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مستقل از مدل:</a:t>
            </a:r>
            <a:endParaRPr lang="en-US" b="1" dirty="0"/>
          </a:p>
          <a:p>
            <a:pPr marL="1371600" lvl="3" indent="0">
              <a:lnSpc>
                <a:spcPct val="120000"/>
              </a:lnSpc>
              <a:buNone/>
            </a:pPr>
            <a:r>
              <a:rPr lang="fa-IR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عامل فقط بر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پایه‌ی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تجربه، بدون دانستن مدل، ارزش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حالت‌ها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را محاسبه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می‌کند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.(مستقیماً ارزش هر حالت را یاد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می‌گیرد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ارزیابی مستقیم: </a:t>
            </a:r>
            <a:r>
              <a:rPr lang="fa-IR" dirty="0" err="1"/>
              <a:t>محاسبه‌ی</a:t>
            </a:r>
            <a:r>
              <a:rPr lang="fa-IR" dirty="0"/>
              <a:t> میانگین مجموع </a:t>
            </a:r>
            <a:r>
              <a:rPr lang="fa-IR" dirty="0" err="1"/>
              <a:t>پاداش‌ها</a:t>
            </a:r>
            <a:r>
              <a:rPr lang="fa-IR" dirty="0"/>
              <a:t> در </a:t>
            </a:r>
            <a:r>
              <a:rPr lang="fa-IR" dirty="0" err="1"/>
              <a:t>اپیزودها</a:t>
            </a:r>
            <a:endParaRPr lang="fa-IR" dirty="0"/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یادگیری </a:t>
            </a:r>
            <a:r>
              <a:rPr lang="fa-IR" b="1" dirty="0" err="1"/>
              <a:t>تفاضل</a:t>
            </a:r>
            <a:r>
              <a:rPr lang="fa-IR" b="1" dirty="0"/>
              <a:t> زمانی: </a:t>
            </a:r>
            <a:r>
              <a:rPr lang="en-US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حالت با استفاده از ارزش حالت بعدی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fa-IR" dirty="0"/>
          </a:p>
          <a:p>
            <a:pPr rtl="1">
              <a:lnSpc>
                <a:spcPct val="120000"/>
              </a:lnSpc>
            </a:pPr>
            <a:r>
              <a:rPr lang="fa-IR" b="1" dirty="0">
                <a:solidFill>
                  <a:srgbClr val="C00000"/>
                </a:solidFill>
              </a:rPr>
              <a:t>یادگیری تقویتی فعال </a:t>
            </a:r>
            <a:r>
              <a:rPr lang="en-US" b="1" dirty="0">
                <a:solidFill>
                  <a:srgbClr val="C00000"/>
                </a:solidFill>
              </a:rPr>
              <a:t>Active RL)</a:t>
            </a:r>
            <a:r>
              <a:rPr lang="fa-IR" b="1" dirty="0">
                <a:solidFill>
                  <a:srgbClr val="C00000"/>
                </a:solidFill>
              </a:rPr>
              <a:t>): </a:t>
            </a:r>
            <a:endParaRPr lang="en-US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rgbClr val="C00000"/>
                </a:solidFill>
              </a:rPr>
              <a:t>عامل خودش باید تصمیم بگیرد و تجربه‌ </a:t>
            </a:r>
            <a:r>
              <a:rPr lang="fa-IR" sz="2100" dirty="0" err="1">
                <a:solidFill>
                  <a:srgbClr val="C00000"/>
                </a:solidFill>
              </a:rPr>
              <a:t>جمع‌آوری</a:t>
            </a:r>
            <a:r>
              <a:rPr lang="fa-IR" sz="2100" dirty="0">
                <a:solidFill>
                  <a:srgbClr val="C00000"/>
                </a:solidFill>
              </a:rPr>
              <a:t> کند </a:t>
            </a:r>
            <a:r>
              <a:rPr lang="en-US" sz="2100" dirty="0">
                <a:solidFill>
                  <a:srgbClr val="C00000"/>
                </a:solidFill>
              </a:rPr>
              <a:t>)</a:t>
            </a:r>
            <a:r>
              <a:rPr lang="fa-IR" sz="2100" dirty="0">
                <a:solidFill>
                  <a:srgbClr val="C00000"/>
                </a:solidFill>
              </a:rPr>
              <a:t>عامل دیگر فقط یک سیاست را دنبال </a:t>
            </a:r>
            <a:r>
              <a:rPr lang="fa-IR" sz="2100" dirty="0" err="1">
                <a:solidFill>
                  <a:srgbClr val="C00000"/>
                </a:solidFill>
              </a:rPr>
              <a:t>نمی‌کند</a:t>
            </a:r>
            <a:r>
              <a:rPr lang="fa-IR" sz="2100" dirty="0">
                <a:solidFill>
                  <a:srgbClr val="C00000"/>
                </a:solidFill>
              </a:rPr>
              <a:t>، بلکه باید خودش سیاست بهینه را کشف کند. بنابراین، علاوه ‌بر یادگیری </a:t>
            </a:r>
            <a:r>
              <a:rPr lang="fa-IR" sz="2100" dirty="0" err="1">
                <a:solidFill>
                  <a:srgbClr val="C00000"/>
                </a:solidFill>
              </a:rPr>
              <a:t>ارزش‌ها</a:t>
            </a:r>
            <a:r>
              <a:rPr lang="fa-IR" sz="2100" dirty="0">
                <a:solidFill>
                  <a:srgbClr val="C00000"/>
                </a:solidFill>
              </a:rPr>
              <a:t>، باید انتخاب عمل نیز انجام دهد.</a:t>
            </a:r>
            <a:r>
              <a:rPr lang="en-US" sz="2100" dirty="0">
                <a:solidFill>
                  <a:srgbClr val="C00000"/>
                </a:solidFill>
              </a:rPr>
              <a:t>(</a:t>
            </a:r>
            <a:endParaRPr lang="fa-IR" sz="210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fa-IR" b="1" dirty="0"/>
              <a:t>یادگیری مستقل از مدل :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Q-Learning</a:t>
            </a:r>
            <a:r>
              <a:rPr lang="fa-IR" b="1" dirty="0"/>
              <a:t>: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</a:t>
            </a:r>
            <a:r>
              <a:rPr lang="fa-IR" dirty="0"/>
              <a:t> با استفاده از </a:t>
            </a:r>
            <a:r>
              <a:rPr lang="fa-IR" dirty="0" err="1"/>
              <a:t>بیشینه‌ی</a:t>
            </a:r>
            <a:r>
              <a:rPr lang="fa-IR" dirty="0"/>
              <a:t> ارزش </a:t>
            </a:r>
            <a:r>
              <a:rPr lang="en-US" dirty="0"/>
              <a:t>Q-state </a:t>
            </a:r>
            <a:r>
              <a:rPr lang="fa-IR" dirty="0"/>
              <a:t> های حالت بعدی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:Approximate Q-Learning</a:t>
            </a:r>
            <a:r>
              <a:rPr lang="fa-IR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 </a:t>
            </a:r>
            <a:r>
              <a:rPr lang="fa-IR" dirty="0"/>
              <a:t> با استفاده از یک تابع تقریب</a:t>
            </a:r>
            <a:endParaRPr lang="en-US" dirty="0"/>
          </a:p>
          <a:p>
            <a:pPr lvl="2">
              <a:lnSpc>
                <a:spcPct val="120000"/>
              </a:lnSpc>
            </a:pPr>
            <a:endParaRPr lang="fa-IR" dirty="0"/>
          </a:p>
          <a:p>
            <a:pPr lvl="1">
              <a:lnSpc>
                <a:spcPct val="120000"/>
              </a:lnSpc>
            </a:pPr>
            <a:r>
              <a:rPr lang="fa-IR" b="1" dirty="0" err="1">
                <a:solidFill>
                  <a:srgbClr val="C00000"/>
                </a:solidFill>
              </a:rPr>
              <a:t>چالش‌های</a:t>
            </a:r>
            <a:r>
              <a:rPr lang="fa-IR" b="1" dirty="0">
                <a:solidFill>
                  <a:srgbClr val="C00000"/>
                </a:solidFill>
              </a:rPr>
              <a:t> اصلی:</a:t>
            </a:r>
          </a:p>
          <a:p>
            <a:pPr lvl="2">
              <a:lnSpc>
                <a:spcPct val="120000"/>
              </a:lnSpc>
            </a:pPr>
            <a:r>
              <a:rPr lang="fa-IR" dirty="0">
                <a:solidFill>
                  <a:srgbClr val="C00000"/>
                </a:solidFill>
              </a:rPr>
              <a:t>چگونه </a:t>
            </a:r>
            <a:r>
              <a:rPr lang="fa-IR" dirty="0" err="1">
                <a:solidFill>
                  <a:srgbClr val="C00000"/>
                </a:solidFill>
              </a:rPr>
              <a:t>به‌صورت</a:t>
            </a:r>
            <a:r>
              <a:rPr lang="fa-IR" dirty="0">
                <a:solidFill>
                  <a:srgbClr val="C00000"/>
                </a:solidFill>
              </a:rPr>
              <a:t> مؤثر محیط را کاوش کند؟</a:t>
            </a:r>
          </a:p>
          <a:p>
            <a:pPr lvl="2">
              <a:lnSpc>
                <a:spcPct val="120000"/>
              </a:lnSpc>
            </a:pPr>
            <a:r>
              <a:rPr lang="fa-IR" dirty="0">
                <a:solidFill>
                  <a:srgbClr val="C00000"/>
                </a:solidFill>
              </a:rPr>
              <a:t>چگونه بین کاوش (</a:t>
            </a:r>
            <a:r>
              <a:rPr lang="en-US" dirty="0">
                <a:solidFill>
                  <a:srgbClr val="C00000"/>
                </a:solidFill>
              </a:rPr>
              <a:t>exploration </a:t>
            </a:r>
            <a:r>
              <a:rPr lang="fa-IR" dirty="0">
                <a:solidFill>
                  <a:srgbClr val="C00000"/>
                </a:solidFill>
              </a:rPr>
              <a:t>) و </a:t>
            </a:r>
            <a:r>
              <a:rPr lang="fa-IR" dirty="0" err="1">
                <a:solidFill>
                  <a:srgbClr val="C00000"/>
                </a:solidFill>
              </a:rPr>
              <a:t>بهره‌برداری</a:t>
            </a:r>
            <a:r>
              <a:rPr lang="fa-IR" dirty="0">
                <a:solidFill>
                  <a:srgbClr val="C00000"/>
                </a:solidFill>
              </a:rPr>
              <a:t> (</a:t>
            </a:r>
            <a:r>
              <a:rPr lang="en-US" dirty="0">
                <a:solidFill>
                  <a:srgbClr val="C00000"/>
                </a:solidFill>
              </a:rPr>
              <a:t>exploitation </a:t>
            </a:r>
            <a:r>
              <a:rPr lang="fa-IR" dirty="0">
                <a:solidFill>
                  <a:srgbClr val="C00000"/>
                </a:solidFill>
              </a:rPr>
              <a:t>) تعادل برقرار کند؟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33E40D3-BD6D-7B77-E93C-F0F160CE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C2840EE-833C-95D5-48FC-285C9F84C885}"/>
              </a:ext>
            </a:extLst>
          </p:cNvPr>
          <p:cNvSpPr txBox="1"/>
          <p:nvPr/>
        </p:nvSpPr>
        <p:spPr>
          <a:xfrm rot="5400000">
            <a:off x="9509950" y="3118743"/>
            <a:ext cx="6479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Value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562702D-FE49-CB32-BFFC-436591FD0953}"/>
              </a:ext>
            </a:extLst>
          </p:cNvPr>
          <p:cNvSpPr txBox="1"/>
          <p:nvPr/>
        </p:nvSpPr>
        <p:spPr>
          <a:xfrm rot="5400000">
            <a:off x="10001395" y="4943100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13113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کاوش در برابر </a:t>
            </a:r>
            <a:r>
              <a:rPr lang="fa-IR" dirty="0" err="1"/>
              <a:t>بهره‌برداری</a:t>
            </a:r>
            <a:r>
              <a:rPr lang="fa-IR" dirty="0"/>
              <a:t/>
            </a:r>
            <a:br>
              <a:rPr lang="fa-IR" dirty="0"/>
            </a:br>
            <a:r>
              <a:rPr lang="en-US" dirty="0"/>
              <a:t>Exploration vs. Exploitation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7124" y="1502246"/>
            <a:ext cx="7563819" cy="504254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475E239-B1F6-A03B-4C78-8FC83554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چگونه کاوش کنیم؟</a:t>
            </a:r>
            <a:endParaRPr lang="en-US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2838450" y="1453655"/>
            <a:ext cx="8510567" cy="5029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a-IR" dirty="0"/>
              <a:t>چندین روش برای وادار کردن عامل به کاوش (</a:t>
            </a:r>
            <a:r>
              <a:rPr lang="en-US" dirty="0"/>
              <a:t>(exploration</a:t>
            </a:r>
            <a:r>
              <a:rPr lang="fa-IR" dirty="0"/>
              <a:t> وجود دارد: </a:t>
            </a:r>
          </a:p>
          <a:p>
            <a:pPr lvl="1">
              <a:lnSpc>
                <a:spcPct val="100000"/>
              </a:lnSpc>
            </a:pPr>
            <a:r>
              <a:rPr lang="fa-IR" dirty="0" err="1"/>
              <a:t>ساده‌ترین</a:t>
            </a:r>
            <a:r>
              <a:rPr lang="fa-IR" dirty="0"/>
              <a:t> روش:  اعمال تصادفی  </a:t>
            </a:r>
            <a:r>
              <a:rPr lang="fa-IR" dirty="0">
                <a:solidFill>
                  <a:srgbClr val="C00000"/>
                </a:solidFill>
              </a:rPr>
              <a:t>(روش </a:t>
            </a:r>
            <a:r>
              <a:rPr lang="en-US" dirty="0">
                <a:solidFill>
                  <a:srgbClr val="C00000"/>
                </a:solidFill>
                <a:sym typeface="Symbol" pitchFamily="18" charset="2"/>
              </a:rPr>
              <a:t>-greedy</a:t>
            </a:r>
            <a:r>
              <a:rPr lang="fa-IR" dirty="0">
                <a:solidFill>
                  <a:srgbClr val="C00000"/>
                </a:solidFill>
                <a:sym typeface="Symbol" pitchFamily="18" charset="2"/>
              </a:rPr>
              <a:t>)</a:t>
            </a:r>
            <a:endParaRPr lang="fa-IR" dirty="0">
              <a:solidFill>
                <a:srgbClr val="C00000"/>
              </a:solidFill>
            </a:endParaRPr>
          </a:p>
          <a:p>
            <a:pPr lvl="2">
              <a:lnSpc>
                <a:spcPct val="100000"/>
              </a:lnSpc>
            </a:pPr>
            <a:r>
              <a:rPr lang="fa-IR" dirty="0"/>
              <a:t>در هر گام زمانی، یک سکه بینداز (تصمیم تصادفی بگیر) </a:t>
            </a:r>
          </a:p>
          <a:p>
            <a:pPr lvl="2">
              <a:lnSpc>
                <a:spcPct val="100000"/>
              </a:lnSpc>
            </a:pPr>
            <a:r>
              <a:rPr lang="fa-IR" dirty="0"/>
              <a:t>با احتمال کم</a:t>
            </a:r>
            <a:r>
              <a:rPr lang="el-GR" dirty="0"/>
              <a:t>ε </a:t>
            </a:r>
            <a:r>
              <a:rPr lang="fa-IR" dirty="0"/>
              <a:t> </a:t>
            </a:r>
            <a:r>
              <a:rPr lang="fa-IR" dirty="0" err="1"/>
              <a:t>به‌صورت</a:t>
            </a:r>
            <a:r>
              <a:rPr lang="fa-IR" dirty="0"/>
              <a:t> تصادفی عمل کن</a:t>
            </a:r>
          </a:p>
          <a:p>
            <a:pPr lvl="2">
              <a:lnSpc>
                <a:spcPct val="100000"/>
              </a:lnSpc>
            </a:pPr>
            <a:r>
              <a:rPr lang="fa-IR" dirty="0"/>
              <a:t>و با احتمال زیاد</a:t>
            </a:r>
            <a:r>
              <a:rPr lang="en-US" dirty="0"/>
              <a:t>1-</a:t>
            </a:r>
            <a:r>
              <a:rPr lang="el-GR" dirty="0"/>
              <a:t>ε </a:t>
            </a:r>
            <a:r>
              <a:rPr lang="fa-IR" dirty="0"/>
              <a:t> طبق سیاست فعلی عمل کن</a:t>
            </a:r>
          </a:p>
          <a:p>
            <a:pPr lvl="2">
              <a:lnSpc>
                <a:spcPct val="100000"/>
              </a:lnSpc>
            </a:pPr>
            <a:endParaRPr lang="en-US" dirty="0">
              <a:sym typeface="Symbol" pitchFamily="18" charset="2"/>
            </a:endParaRPr>
          </a:p>
          <a:p>
            <a:pPr>
              <a:lnSpc>
                <a:spcPct val="100000"/>
              </a:lnSpc>
            </a:pPr>
            <a:r>
              <a:rPr lang="fa-IR" dirty="0"/>
              <a:t>مشکلات اعمال تصادفی چیست؟ </a:t>
            </a:r>
          </a:p>
          <a:p>
            <a:pPr lvl="2">
              <a:lnSpc>
                <a:spcPct val="100000"/>
              </a:lnSpc>
            </a:pPr>
            <a:r>
              <a:rPr lang="fa-IR" dirty="0"/>
              <a:t>عامل در نهایت تمام فضای حالت‌ را کاوش </a:t>
            </a:r>
            <a:r>
              <a:rPr lang="fa-IR" dirty="0" err="1"/>
              <a:t>می‌کند</a:t>
            </a:r>
            <a:r>
              <a:rPr lang="fa-IR" dirty="0"/>
              <a:t>، اما حتی پس از پایان یادگیری عمل درست، همچنان </a:t>
            </a:r>
            <a:r>
              <a:rPr lang="fa-IR" dirty="0" err="1"/>
              <a:t>به‌صورت</a:t>
            </a:r>
            <a:r>
              <a:rPr lang="fa-IR" dirty="0"/>
              <a:t> تصادفی عمل </a:t>
            </a:r>
            <a:r>
              <a:rPr lang="fa-IR" dirty="0" err="1"/>
              <a:t>می‌کند</a:t>
            </a:r>
            <a:r>
              <a:rPr lang="fa-IR" dirty="0"/>
              <a:t> و </a:t>
            </a:r>
            <a:r>
              <a:rPr lang="fa-IR" dirty="0" err="1"/>
              <a:t>اشتباه‌های</a:t>
            </a:r>
            <a:r>
              <a:rPr lang="fa-IR" dirty="0"/>
              <a:t> </a:t>
            </a:r>
            <a:r>
              <a:rPr lang="fa-IR" dirty="0" err="1"/>
              <a:t>بی‌مورد</a:t>
            </a:r>
            <a:r>
              <a:rPr lang="fa-IR" dirty="0"/>
              <a:t> مرتکب </a:t>
            </a:r>
            <a:r>
              <a:rPr lang="fa-IR" dirty="0" err="1"/>
              <a:t>می‌شود</a:t>
            </a:r>
            <a:r>
              <a:rPr lang="fa-IR" dirty="0"/>
              <a:t>. </a:t>
            </a:r>
          </a:p>
          <a:p>
            <a:pPr lvl="2">
              <a:lnSpc>
                <a:spcPct val="100000"/>
              </a:lnSpc>
            </a:pPr>
            <a:r>
              <a:rPr lang="fa-IR" dirty="0"/>
              <a:t>یک </a:t>
            </a:r>
            <a:r>
              <a:rPr lang="fa-IR" dirty="0" err="1"/>
              <a:t>راه‌حل</a:t>
            </a:r>
            <a:r>
              <a:rPr lang="fa-IR" dirty="0"/>
              <a:t>: کاهش دادن مقدار</a:t>
            </a:r>
            <a:r>
              <a:rPr lang="en-US" dirty="0"/>
              <a:t> </a:t>
            </a:r>
            <a:r>
              <a:rPr lang="el-GR" dirty="0"/>
              <a:t>ε </a:t>
            </a:r>
            <a:r>
              <a:rPr lang="fa-IR" dirty="0"/>
              <a:t>به‌ مرور زمان </a:t>
            </a:r>
          </a:p>
          <a:p>
            <a:pPr lvl="2">
              <a:lnSpc>
                <a:spcPct val="100000"/>
              </a:lnSpc>
            </a:pPr>
            <a:r>
              <a:rPr lang="fa-IR" dirty="0" err="1"/>
              <a:t>راه‌حل</a:t>
            </a:r>
            <a:r>
              <a:rPr lang="fa-IR" dirty="0"/>
              <a:t> دیگر: استفاده از توابع کاوش</a:t>
            </a:r>
            <a:endParaRPr lang="en-US" dirty="0">
              <a:sym typeface="Symbol" pitchFamily="18" charset="2"/>
            </a:endParaRP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435226"/>
            <a:ext cx="3348017" cy="4267200"/>
          </a:xfrm>
          <a:prstGeom prst="rect">
            <a:avLst/>
          </a:prstGeom>
          <a:noFill/>
        </p:spPr>
      </p:pic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5867400" y="6858000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17B5FE9-2222-A6F6-7FB4-3DDBA1B6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D5CD31F-BC67-4145-9053-A26600C6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779218"/>
            <a:ext cx="2895600" cy="6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3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 err="1"/>
              <a:t>ویدئوی</a:t>
            </a:r>
            <a:r>
              <a:rPr lang="fa-IR" dirty="0"/>
              <a:t> نمایشی </a:t>
            </a:r>
            <a:r>
              <a:rPr lang="en-US" dirty="0"/>
              <a:t> Q-Learning</a:t>
            </a:r>
            <a:r>
              <a:rPr lang="fa-IR" dirty="0"/>
              <a:t> در</a:t>
            </a:r>
            <a:r>
              <a:rPr lang="en-US" sz="4400" dirty="0"/>
              <a:t>Bridge Grid </a:t>
            </a:r>
            <a:r>
              <a:rPr lang="en-US" dirty="0"/>
              <a:t> </a:t>
            </a:r>
            <a:endParaRPr lang="fa-IR" dirty="0"/>
          </a:p>
        </p:txBody>
      </p:sp>
      <p:pic>
        <p:nvPicPr>
          <p:cNvPr id="5" name="Qlearning--manual exploration--bridge gri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9739" y="1975207"/>
            <a:ext cx="7594029" cy="47462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C9E43D9-3A12-21F5-2901-1EB46A0C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2AE502F-85D0-F49D-DF97-E37CE8E69FA1}"/>
              </a:ext>
            </a:extLst>
          </p:cNvPr>
          <p:cNvSpPr txBox="1"/>
          <p:nvPr/>
        </p:nvSpPr>
        <p:spPr>
          <a:xfrm>
            <a:off x="9313768" y="5753038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defTabSz="914400" rtl="1" eaLnBrk="1" latinLnBrk="0" hangingPunct="1">
              <a:buFont typeface="Wingdings" pitchFamily="2" charset="2"/>
              <a:buChar char="ü"/>
            </a:pPr>
            <a:r>
              <a:rPr lang="fa-IR" dirty="0"/>
              <a:t>کاوش در برابر </a:t>
            </a:r>
            <a:r>
              <a:rPr lang="fa-IR" dirty="0" err="1"/>
              <a:t>بهره‌برداری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3C373CA-676F-408C-1E85-B14A98371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120437" y="1334190"/>
            <a:ext cx="8286272" cy="52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0"/>
            <a:ext cx="11353800" cy="1325563"/>
          </a:xfrm>
        </p:spPr>
        <p:txBody>
          <a:bodyPr>
            <a:normAutofit/>
          </a:bodyPr>
          <a:lstStyle/>
          <a:p>
            <a:r>
              <a:rPr lang="fa-IR" dirty="0" err="1"/>
              <a:t>ویدئوی</a:t>
            </a:r>
            <a:r>
              <a:rPr lang="fa-IR" dirty="0"/>
              <a:t> نمایشی </a:t>
            </a:r>
            <a:r>
              <a:rPr lang="en-US" dirty="0"/>
              <a:t> Q-Learning</a:t>
            </a:r>
            <a:r>
              <a:rPr lang="fa-IR" dirty="0"/>
              <a:t> </a:t>
            </a:r>
            <a:r>
              <a:rPr lang="fa-IR" dirty="0" err="1"/>
              <a:t>درمحیط</a:t>
            </a:r>
            <a:r>
              <a:rPr lang="fa-IR" dirty="0"/>
              <a:t> </a:t>
            </a:r>
            <a:r>
              <a:rPr lang="fa-IR" dirty="0" err="1"/>
              <a:t>روبات</a:t>
            </a:r>
            <a:r>
              <a:rPr lang="fa-IR" dirty="0"/>
              <a:t> خزنده (</a:t>
            </a:r>
            <a:r>
              <a:rPr lang="en-US" dirty="0">
                <a:sym typeface="Symbol" pitchFamily="18" charset="2"/>
              </a:rPr>
              <a:t>-greedy</a:t>
            </a:r>
            <a:r>
              <a:rPr lang="fa-IR" dirty="0"/>
              <a:t>)</a:t>
            </a:r>
            <a:endParaRPr lang="en-US" dirty="0"/>
          </a:p>
        </p:txBody>
      </p:sp>
      <p:pic>
        <p:nvPicPr>
          <p:cNvPr id="3" name="Qlearning--epsilon greedy--crawle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390523"/>
            <a:ext cx="9144000" cy="5715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AD12B97-34A4-9AF4-FD1E-9A90F973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510432D-4D49-85AE-29BB-D93392AE5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152381"/>
            <a:ext cx="8458200" cy="537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5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2C3F21-0114-44B0-FE15-A1FF19E85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17" y="75009"/>
            <a:ext cx="10515600" cy="1325563"/>
          </a:xfrm>
        </p:spPr>
        <p:txBody>
          <a:bodyPr/>
          <a:lstStyle/>
          <a:p>
            <a:r>
              <a:rPr lang="en-US" dirty="0"/>
              <a:t> Off-policy </a:t>
            </a:r>
            <a:r>
              <a:rPr lang="fa-IR" dirty="0"/>
              <a:t>در برابر </a:t>
            </a:r>
            <a:r>
              <a:rPr lang="en-US" dirty="0"/>
              <a:t> On-policy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828C45-884E-A838-7CB1-C3905FA1A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Off-policy</a:t>
            </a:r>
            <a:r>
              <a:rPr lang="fa-IR" dirty="0"/>
              <a:t>: استفاده از سیاستی متفاوت برای اجرای عمل (</a:t>
            </a:r>
            <a:r>
              <a:rPr lang="en-US" dirty="0"/>
              <a:t>acting</a:t>
            </a:r>
            <a:r>
              <a:rPr lang="fa-IR" dirty="0"/>
              <a:t>) و </a:t>
            </a:r>
            <a:r>
              <a:rPr lang="fa-IR" dirty="0" err="1"/>
              <a:t>به‌روزرسانی</a:t>
            </a:r>
            <a:r>
              <a:rPr lang="fa-IR" dirty="0"/>
              <a:t> (</a:t>
            </a:r>
            <a:r>
              <a:rPr lang="en-US" dirty="0"/>
              <a:t>updating</a:t>
            </a:r>
            <a:r>
              <a:rPr lang="fa-IR" dirty="0"/>
              <a:t>)</a:t>
            </a:r>
          </a:p>
          <a:p>
            <a:r>
              <a:rPr lang="en-US" b="1" dirty="0"/>
              <a:t>On-policy</a:t>
            </a:r>
            <a:r>
              <a:rPr lang="fa-IR" b="1" dirty="0"/>
              <a:t>: </a:t>
            </a:r>
            <a:r>
              <a:rPr lang="fa-IR" dirty="0"/>
              <a:t>استفاده از یک سیاست یکسان برای اجرای عمل (</a:t>
            </a:r>
            <a:r>
              <a:rPr lang="en-US" dirty="0"/>
              <a:t>acting</a:t>
            </a:r>
            <a:r>
              <a:rPr lang="fa-IR" dirty="0"/>
              <a:t>) و </a:t>
            </a:r>
            <a:r>
              <a:rPr lang="fa-IR" dirty="0" err="1"/>
              <a:t>به‌روزرسانی</a:t>
            </a:r>
            <a:r>
              <a:rPr lang="fa-IR" dirty="0"/>
              <a:t> (</a:t>
            </a:r>
            <a:r>
              <a:rPr lang="en-US" dirty="0"/>
              <a:t>updating</a:t>
            </a:r>
            <a:r>
              <a:rPr lang="fa-IR" dirty="0"/>
              <a:t>)</a:t>
            </a:r>
          </a:p>
          <a:p>
            <a:endParaRPr lang="fa-IR" dirty="0"/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B40284E-FEE0-69E2-5E73-1221EC46B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785CCE-9764-2557-1AD4-FF0E3F2C7890}"/>
              </a:ext>
            </a:extLst>
          </p:cNvPr>
          <p:cNvSpPr txBox="1"/>
          <p:nvPr/>
        </p:nvSpPr>
        <p:spPr>
          <a:xfrm>
            <a:off x="295835" y="4001294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Q-Learning (</a:t>
            </a:r>
            <a:r>
              <a:rPr lang="en-US" b="1" dirty="0" err="1"/>
              <a:t>Sarsamax</a:t>
            </a:r>
            <a:r>
              <a:rPr lang="en-US" b="1" dirty="0"/>
              <a:t>) (Off-policy):</a:t>
            </a:r>
          </a:p>
          <a:p>
            <a:pPr marL="0" algn="r" defTabSz="914400" rtl="1" eaLnBrk="1" latinLnBrk="0" hangingPunct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B881397-FDB1-DFBD-6FB7-9B44BD3BC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5" y="4782562"/>
            <a:ext cx="5257800" cy="393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E200585-3985-6857-B8A5-17CD0442C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5" y="6302375"/>
            <a:ext cx="4978400" cy="419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5C68F2D-EBDC-BF2A-5BDC-92862AC2AB30}"/>
              </a:ext>
            </a:extLst>
          </p:cNvPr>
          <p:cNvSpPr txBox="1"/>
          <p:nvPr/>
        </p:nvSpPr>
        <p:spPr>
          <a:xfrm>
            <a:off x="295835" y="5573197"/>
            <a:ext cx="6104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SARSA (On-policy):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36721F8-79E5-6A3A-7767-9D3AA9F09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85" y="5967413"/>
            <a:ext cx="5448300" cy="419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84A6DA69-B0C5-8DA5-9066-9EA2799C7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415" y="4455188"/>
            <a:ext cx="5448300" cy="419100"/>
          </a:xfrm>
          <a:prstGeom prst="rect">
            <a:avLst/>
          </a:prstGeom>
        </p:spPr>
      </p:pic>
      <p:pic>
        <p:nvPicPr>
          <p:cNvPr id="16" name="Picture 15" descr="A diagram of a graph&#10;&#10;Description automatically generated">
            <a:extLst>
              <a:ext uri="{FF2B5EF4-FFF2-40B4-BE49-F238E27FC236}">
                <a16:creationId xmlns="" xmlns:a16="http://schemas.microsoft.com/office/drawing/2014/main" id="{6D93DC06-F00D-B1BC-77A3-FC45CEC59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0" y="4092000"/>
            <a:ext cx="4833532" cy="22103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A76924B-ED58-1B2A-5B59-A76513E7D432}"/>
              </a:ext>
            </a:extLst>
          </p:cNvPr>
          <p:cNvSpPr txBox="1"/>
          <p:nvPr/>
        </p:nvSpPr>
        <p:spPr>
          <a:xfrm>
            <a:off x="6400799" y="5197187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eaLnBrk="1" latinLnBrk="0" hangingPunct="1"/>
            <a:r>
              <a:rPr lang="en-US" sz="1200" dirty="0"/>
              <a:t>(</a:t>
            </a:r>
            <a:r>
              <a:rPr lang="en-US" sz="1200" dirty="0" err="1"/>
              <a:t>Sarsamax</a:t>
            </a:r>
            <a:r>
              <a:rPr lang="en-US" sz="12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622F751-E3CB-5406-6F76-9501CA78B337}"/>
              </a:ext>
            </a:extLst>
          </p:cNvPr>
          <p:cNvSpPr txBox="1"/>
          <p:nvPr/>
        </p:nvSpPr>
        <p:spPr>
          <a:xfrm>
            <a:off x="6664717" y="4569579"/>
            <a:ext cx="606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eaLnBrk="1" latinLnBrk="0" hangingPunct="1"/>
            <a:r>
              <a:rPr lang="en-US" sz="1200" dirty="0"/>
              <a:t>(</a:t>
            </a:r>
            <a:r>
              <a:rPr lang="en-US" sz="1200" dirty="0" err="1"/>
              <a:t>Sarsa</a:t>
            </a:r>
            <a:r>
              <a:rPr 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553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توابع کاوش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-152400" y="1602769"/>
            <a:ext cx="11506200" cy="472916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a-IR" b="1" dirty="0"/>
              <a:t>چه زمانی باید کاوش کنیم؟</a:t>
            </a:r>
            <a:r>
              <a:rPr lang="fa-IR" dirty="0"/>
              <a:t> </a:t>
            </a:r>
          </a:p>
          <a:p>
            <a:pPr lvl="1">
              <a:lnSpc>
                <a:spcPct val="100000"/>
              </a:lnSpc>
            </a:pPr>
            <a:r>
              <a:rPr lang="fa-IR" sz="2000" dirty="0"/>
              <a:t>اعمال تصادفی: کاوش تمام نواحی به صورت برابر</a:t>
            </a:r>
          </a:p>
          <a:p>
            <a:pPr lvl="1">
              <a:lnSpc>
                <a:spcPct val="100000"/>
              </a:lnSpc>
            </a:pPr>
            <a:r>
              <a:rPr lang="fa-IR" sz="2000" dirty="0"/>
              <a:t>یک </a:t>
            </a:r>
            <a:r>
              <a:rPr lang="fa-IR" sz="2000" dirty="0" err="1"/>
              <a:t>ایده‌ی</a:t>
            </a:r>
            <a:r>
              <a:rPr lang="fa-IR" sz="2000" dirty="0"/>
              <a:t> بهتر: کاوش بیشتر در </a:t>
            </a:r>
            <a:r>
              <a:rPr lang="fa-IR" sz="2000" dirty="0" err="1"/>
              <a:t>ناحیه‌هایی</a:t>
            </a:r>
            <a:r>
              <a:rPr lang="fa-IR" sz="2000" dirty="0"/>
              <a:t> که بد بودن </a:t>
            </a:r>
            <a:r>
              <a:rPr lang="fa-IR" sz="2000" dirty="0" err="1"/>
              <a:t>انها</a:t>
            </a:r>
            <a:r>
              <a:rPr lang="fa-IR" sz="2000" dirty="0"/>
              <a:t> (هنوز) ثابت نشده است. اما به محض این که متوجه بد بودن  یک ناحیه شد، دست از جستجو در ان ناحیه بردارد.</a:t>
            </a:r>
            <a:endParaRPr lang="en-US" sz="1200" dirty="0"/>
          </a:p>
          <a:p>
            <a:pPr>
              <a:lnSpc>
                <a:spcPct val="100000"/>
              </a:lnSpc>
            </a:pPr>
            <a:r>
              <a:rPr lang="fa-IR" b="1" dirty="0"/>
              <a:t>تابع کاوش:</a:t>
            </a:r>
          </a:p>
          <a:p>
            <a:pPr lvl="1">
              <a:lnSpc>
                <a:spcPct val="100000"/>
              </a:lnSpc>
            </a:pPr>
            <a:r>
              <a:rPr lang="fa-IR" sz="2000" b="1" dirty="0"/>
              <a:t>ورودی: </a:t>
            </a:r>
            <a:r>
              <a:rPr lang="fa-IR" sz="2000" dirty="0"/>
              <a:t>تعداد دفعات رویت یک حالت ( 𝑛 ) و یک تخمین از سودمندی ان حالت ( 𝑢 )</a:t>
            </a:r>
          </a:p>
          <a:p>
            <a:pPr lvl="1">
              <a:lnSpc>
                <a:spcPct val="100000"/>
              </a:lnSpc>
            </a:pPr>
            <a:r>
              <a:rPr lang="fa-IR" sz="2000" b="1" dirty="0"/>
              <a:t>خروجی: </a:t>
            </a:r>
            <a:r>
              <a:rPr lang="fa-IR" sz="2000" dirty="0"/>
              <a:t>یک تخمین </a:t>
            </a:r>
            <a:r>
              <a:rPr lang="fa-IR" sz="2000" dirty="0" err="1"/>
              <a:t>خوش‌بینانه</a:t>
            </a:r>
            <a:r>
              <a:rPr lang="fa-IR" sz="2000" dirty="0"/>
              <a:t> از سودمندی حالت مانند: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-2579"/>
            <a:ext cx="2716888" cy="1970451"/>
          </a:xfrm>
          <a:prstGeom prst="rect">
            <a:avLst/>
          </a:prstGeom>
          <a:noFill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3808956" y="4133817"/>
            <a:ext cx="2135688" cy="260723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3322689" y="5673943"/>
            <a:ext cx="6339982" cy="444732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/>
          <p:cNvSpPr txBox="1"/>
          <p:nvPr/>
        </p:nvSpPr>
        <p:spPr>
          <a:xfrm>
            <a:off x="139244" y="5600618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 err="1">
                <a:latin typeface="IRNazanin" panose="02000506000000020002" pitchFamily="2" charset="-78"/>
                <a:cs typeface="IRNazanin" panose="02000506000000020002" pitchFamily="2" charset="-78"/>
              </a:rPr>
              <a:t>قاعده‌ی</a:t>
            </a:r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 به </a:t>
            </a:r>
            <a:r>
              <a:rPr lang="fa-IR" sz="2000" dirty="0" err="1">
                <a:latin typeface="IRNazanin" panose="02000506000000020002" pitchFamily="2" charset="-78"/>
                <a:cs typeface="IRNazanin" panose="02000506000000020002" pitchFamily="2" charset="-78"/>
              </a:rPr>
              <a:t>روزرسانی</a:t>
            </a:r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 اصلاح  شده</a:t>
            </a:r>
            <a:r>
              <a:rPr lang="en-US" sz="2000" dirty="0">
                <a:latin typeface="IRNazanin" panose="02000506000000020002" pitchFamily="2" charset="-78"/>
                <a:cs typeface="IRNazanin" panose="02000506000000020002" pitchFamily="2" charset="-78"/>
              </a:rPr>
              <a:t> Q</a:t>
            </a:r>
          </a:p>
        </p:txBody>
      </p:sp>
      <p:pic>
        <p:nvPicPr>
          <p:cNvPr id="16" name="Picture 1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3355663" y="5090664"/>
            <a:ext cx="4771074" cy="444715"/>
          </a:xfrm>
          <a:prstGeom prst="rect">
            <a:avLst/>
          </a:prstGeom>
          <a:noFill/>
          <a:ln/>
          <a:effectLst/>
        </p:spPr>
      </p:pic>
      <p:sp>
        <p:nvSpPr>
          <p:cNvPr id="14" name="TextBox 13"/>
          <p:cNvSpPr txBox="1"/>
          <p:nvPr/>
        </p:nvSpPr>
        <p:spPr>
          <a:xfrm>
            <a:off x="304800" y="5041843"/>
            <a:ext cx="304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 err="1">
                <a:latin typeface="IRNazanin" panose="02000506000000020002" pitchFamily="2" charset="-78"/>
                <a:cs typeface="IRNazanin" panose="02000506000000020002" pitchFamily="2" charset="-78"/>
              </a:rPr>
              <a:t>قاعده‌ی</a:t>
            </a:r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 به </a:t>
            </a:r>
            <a:r>
              <a:rPr lang="fa-IR" sz="2000" dirty="0" err="1">
                <a:latin typeface="IRNazanin" panose="02000506000000020002" pitchFamily="2" charset="-78"/>
                <a:cs typeface="IRNazanin" panose="02000506000000020002" pitchFamily="2" charset="-78"/>
              </a:rPr>
              <a:t>روزرسانی</a:t>
            </a:r>
            <a:r>
              <a:rPr lang="fa-IR" sz="2000" dirty="0">
                <a:latin typeface="IRNazanin" panose="02000506000000020002" pitchFamily="2" charset="-78"/>
                <a:cs typeface="IRNazanin" panose="02000506000000020002" pitchFamily="2" charset="-78"/>
              </a:rPr>
              <a:t> معمولی </a:t>
            </a:r>
            <a:r>
              <a:rPr lang="en-US" sz="2000" dirty="0">
                <a:latin typeface="IRNazanin" panose="02000506000000020002" pitchFamily="2" charset="-78"/>
                <a:cs typeface="IRNazanin" panose="02000506000000020002" pitchFamily="2" charset="-78"/>
              </a:rPr>
              <a:t>Q</a:t>
            </a:r>
          </a:p>
        </p:txBody>
      </p:sp>
      <p:sp>
        <p:nvSpPr>
          <p:cNvPr id="13" name="Text Box 28"/>
          <p:cNvSpPr txBox="1">
            <a:spLocks noChangeArrowheads="1"/>
          </p:cNvSpPr>
          <p:nvPr/>
        </p:nvSpPr>
        <p:spPr bwMode="auto">
          <a:xfrm>
            <a:off x="4876800" y="6992340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(L11D4)]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8BCE1AE-3FC9-6DB8-7777-A2CB5E0C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9589" y="6400070"/>
            <a:ext cx="2743200" cy="365125"/>
          </a:xfrm>
        </p:spPr>
        <p:txBody>
          <a:bodyPr/>
          <a:lstStyle/>
          <a:p>
            <a:fld id="{8C4B360F-5A13-DC41-A52C-F05D51B168B2}" type="slidenum">
              <a:rPr lang="en-US" smtClean="0"/>
              <a:t>37</a:t>
            </a:fld>
            <a:endParaRPr lang="en-US"/>
          </a:p>
        </p:txBody>
      </p:sp>
      <p:pic>
        <p:nvPicPr>
          <p:cNvPr id="3" name="Picture 8" descr="txp_fig">
            <a:extLst>
              <a:ext uri="{FF2B5EF4-FFF2-40B4-BE49-F238E27FC236}">
                <a16:creationId xmlns="" xmlns:a16="http://schemas.microsoft.com/office/drawing/2014/main" id="{21617B20-CB2B-000C-36D2-3608F288AE9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555927" y="5251209"/>
            <a:ext cx="2977411" cy="165227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4" name="Picture 7" descr="txp_fig">
            <a:extLst>
              <a:ext uri="{FF2B5EF4-FFF2-40B4-BE49-F238E27FC236}">
                <a16:creationId xmlns="" xmlns:a16="http://schemas.microsoft.com/office/drawing/2014/main" id="{4E8CA68B-F015-687B-19AA-F3E417296E01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555927" y="4957133"/>
            <a:ext cx="2743200" cy="265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DD909A-E8B2-4E59-9AAD-B542E1F5C1F4}"/>
              </a:ext>
            </a:extLst>
          </p:cNvPr>
          <p:cNvSpPr txBox="1"/>
          <p:nvPr/>
        </p:nvSpPr>
        <p:spPr>
          <a:xfrm>
            <a:off x="8205958" y="506109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5815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0CEEFF3-E926-0C05-5321-70700770C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44E3F4-1B92-AD9F-6CE6-5BEDEFE1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22" y="103477"/>
            <a:ext cx="10515600" cy="1325563"/>
          </a:xfrm>
        </p:spPr>
        <p:txBody>
          <a:bodyPr/>
          <a:lstStyle/>
          <a:p>
            <a:r>
              <a:rPr lang="fa-IR" dirty="0"/>
              <a:t>یادگیری تقویتی ـ ـ مرور کلی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C2055FE-F1ED-48D4-C48D-41EA83122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1346500"/>
            <a:ext cx="10515600" cy="51924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fa-IR" b="1" dirty="0"/>
              <a:t>یادگیری تقویتی منفعل (</a:t>
            </a:r>
            <a:r>
              <a:rPr lang="en-US" b="1" dirty="0"/>
              <a:t>Passive RL</a:t>
            </a:r>
            <a:r>
              <a:rPr lang="fa-IR" b="1" dirty="0"/>
              <a:t>) :</a:t>
            </a:r>
            <a:endParaRPr lang="en-US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یاد گرفتن از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تجربه‌ها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(عامل با یک سیاست از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پیش‌مشخص‌شده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حرکت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می‌کند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و هدف آن ارزیابی ارزش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حالت‌ها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است، نه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تصمیم‌گیری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fa-IR" dirty="0">
              <a:solidFill>
                <a:schemeClr val="bg2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مبتنی بر مدل :</a:t>
            </a: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</a:pPr>
            <a:r>
              <a:rPr lang="fa-IR" dirty="0"/>
              <a:t>عامل ابتدا مدل </a:t>
            </a:r>
            <a:r>
              <a:rPr lang="en-US" dirty="0"/>
              <a:t>MDP</a:t>
            </a:r>
            <a:r>
              <a:rPr lang="fa-IR" dirty="0"/>
              <a:t> (یعنی </a:t>
            </a:r>
            <a:r>
              <a:rPr lang="en-US" dirty="0"/>
              <a:t>T </a:t>
            </a:r>
            <a:r>
              <a:rPr lang="fa-IR" dirty="0"/>
              <a:t>و </a:t>
            </a:r>
            <a:r>
              <a:rPr lang="en-US" dirty="0"/>
              <a:t>R </a:t>
            </a:r>
            <a:r>
              <a:rPr lang="fa-IR" dirty="0"/>
              <a:t>) را بر </a:t>
            </a:r>
            <a:r>
              <a:rPr lang="fa-IR" dirty="0" err="1"/>
              <a:t>پایه‌ی</a:t>
            </a:r>
            <a:r>
              <a:rPr lang="fa-IR" dirty="0"/>
              <a:t> </a:t>
            </a:r>
            <a:r>
              <a:rPr lang="fa-IR" dirty="0" err="1"/>
              <a:t>تجربه‌های</a:t>
            </a:r>
            <a:r>
              <a:rPr lang="fa-IR" dirty="0"/>
              <a:t> خود تخمین </a:t>
            </a:r>
            <a:r>
              <a:rPr lang="fa-IR" dirty="0" err="1"/>
              <a:t>می‌زند</a:t>
            </a:r>
            <a:r>
              <a:rPr lang="fa-IR" dirty="0"/>
              <a:t>. سپس با استفاده از این مدل تقریبی، ارزش </a:t>
            </a:r>
            <a:r>
              <a:rPr lang="fa-IR" dirty="0" err="1"/>
              <a:t>حالت‌ها</a:t>
            </a:r>
            <a:r>
              <a:rPr lang="fa-IR" dirty="0"/>
              <a:t> را محاسبه </a:t>
            </a:r>
            <a:r>
              <a:rPr lang="fa-IR" dirty="0" err="1"/>
              <a:t>می‌کند</a:t>
            </a:r>
            <a:r>
              <a:rPr lang="fa-IR" dirty="0"/>
              <a:t>.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مستقل از مدل:</a:t>
            </a:r>
            <a:endParaRPr lang="en-US" b="1" dirty="0"/>
          </a:p>
          <a:p>
            <a:pPr marL="1371600" lvl="3" indent="0">
              <a:lnSpc>
                <a:spcPct val="120000"/>
              </a:lnSpc>
              <a:buNone/>
            </a:pPr>
            <a:r>
              <a:rPr lang="fa-IR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عامل فقط بر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پایه‌ی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تجربه، بدون دانستن مدل، ارزش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حالت‌ها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را محاسبه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می‌کند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.(مستقیماً ارزش هر حالت را یاد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می‌گیرد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ارزیابی مستقیم: </a:t>
            </a:r>
            <a:r>
              <a:rPr lang="fa-IR" dirty="0" err="1"/>
              <a:t>محاسبه‌ی</a:t>
            </a:r>
            <a:r>
              <a:rPr lang="fa-IR" dirty="0"/>
              <a:t> میانگین مجموع </a:t>
            </a:r>
            <a:r>
              <a:rPr lang="fa-IR" dirty="0" err="1"/>
              <a:t>پاداش‌ها</a:t>
            </a:r>
            <a:r>
              <a:rPr lang="fa-IR" dirty="0"/>
              <a:t> در </a:t>
            </a:r>
            <a:r>
              <a:rPr lang="fa-IR" dirty="0" err="1"/>
              <a:t>اپیزودها</a:t>
            </a:r>
            <a:endParaRPr lang="fa-IR" dirty="0"/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یادگیری </a:t>
            </a:r>
            <a:r>
              <a:rPr lang="fa-IR" b="1" dirty="0" err="1"/>
              <a:t>تفاضل</a:t>
            </a:r>
            <a:r>
              <a:rPr lang="fa-IR" b="1" dirty="0"/>
              <a:t> زمانی: </a:t>
            </a:r>
            <a:r>
              <a:rPr lang="en-US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حالت با استفاده از ارزش حالت بعدی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fa-IR" dirty="0"/>
          </a:p>
          <a:p>
            <a:pPr rtl="1">
              <a:lnSpc>
                <a:spcPct val="120000"/>
              </a:lnSpc>
            </a:pPr>
            <a:r>
              <a:rPr lang="fa-IR" b="1" dirty="0">
                <a:solidFill>
                  <a:srgbClr val="C00000"/>
                </a:solidFill>
              </a:rPr>
              <a:t>یادگیری تقویتی فعال </a:t>
            </a:r>
            <a:r>
              <a:rPr lang="en-US" b="1" dirty="0">
                <a:solidFill>
                  <a:srgbClr val="C00000"/>
                </a:solidFill>
              </a:rPr>
              <a:t>Active RL)</a:t>
            </a:r>
            <a:r>
              <a:rPr lang="fa-IR" b="1" dirty="0">
                <a:solidFill>
                  <a:srgbClr val="C00000"/>
                </a:solidFill>
              </a:rPr>
              <a:t>): </a:t>
            </a:r>
            <a:endParaRPr lang="en-US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rgbClr val="C00000"/>
                </a:solidFill>
              </a:rPr>
              <a:t>عامل خودش باید تصمیم بگیرد و تجربه‌ </a:t>
            </a:r>
            <a:r>
              <a:rPr lang="fa-IR" sz="2100" dirty="0" err="1">
                <a:solidFill>
                  <a:srgbClr val="C00000"/>
                </a:solidFill>
              </a:rPr>
              <a:t>جمع‌آوری</a:t>
            </a:r>
            <a:r>
              <a:rPr lang="fa-IR" sz="2100" dirty="0">
                <a:solidFill>
                  <a:srgbClr val="C00000"/>
                </a:solidFill>
              </a:rPr>
              <a:t> کند </a:t>
            </a:r>
            <a:r>
              <a:rPr lang="en-US" sz="2100" dirty="0">
                <a:solidFill>
                  <a:srgbClr val="C00000"/>
                </a:solidFill>
              </a:rPr>
              <a:t>)</a:t>
            </a:r>
            <a:r>
              <a:rPr lang="fa-IR" sz="2100" dirty="0">
                <a:solidFill>
                  <a:srgbClr val="C00000"/>
                </a:solidFill>
              </a:rPr>
              <a:t>عامل دیگر فقط یک سیاست را دنبال </a:t>
            </a:r>
            <a:r>
              <a:rPr lang="fa-IR" sz="2100" dirty="0" err="1">
                <a:solidFill>
                  <a:srgbClr val="C00000"/>
                </a:solidFill>
              </a:rPr>
              <a:t>نمی‌کند</a:t>
            </a:r>
            <a:r>
              <a:rPr lang="fa-IR" sz="2100" dirty="0">
                <a:solidFill>
                  <a:srgbClr val="C00000"/>
                </a:solidFill>
              </a:rPr>
              <a:t>، بلکه باید خودش سیاست بهینه را کشف کند. بنابراین، علاوه ‌بر یادگیری </a:t>
            </a:r>
            <a:r>
              <a:rPr lang="fa-IR" sz="2100" dirty="0" err="1">
                <a:solidFill>
                  <a:srgbClr val="C00000"/>
                </a:solidFill>
              </a:rPr>
              <a:t>ارزش‌ها</a:t>
            </a:r>
            <a:r>
              <a:rPr lang="fa-IR" sz="2100" dirty="0">
                <a:solidFill>
                  <a:srgbClr val="C00000"/>
                </a:solidFill>
              </a:rPr>
              <a:t>، باید انتخاب عمل نیز انجام دهد.</a:t>
            </a:r>
            <a:r>
              <a:rPr lang="en-US" sz="2100" dirty="0">
                <a:solidFill>
                  <a:srgbClr val="C00000"/>
                </a:solidFill>
              </a:rPr>
              <a:t>(</a:t>
            </a:r>
            <a:endParaRPr lang="fa-IR" sz="2100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fa-IR" b="1" dirty="0">
                <a:solidFill>
                  <a:srgbClr val="C00000"/>
                </a:solidFill>
              </a:rPr>
              <a:t>یادگیری مستقل از مدل :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Q-Learning</a:t>
            </a:r>
            <a:r>
              <a:rPr lang="fa-IR" b="1" dirty="0"/>
              <a:t>: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</a:t>
            </a:r>
            <a:r>
              <a:rPr lang="fa-IR" dirty="0"/>
              <a:t> با استفاده از </a:t>
            </a:r>
            <a:r>
              <a:rPr lang="fa-IR" dirty="0" err="1"/>
              <a:t>بیشینه‌ی</a:t>
            </a:r>
            <a:r>
              <a:rPr lang="fa-IR" dirty="0"/>
              <a:t> ارزش </a:t>
            </a:r>
            <a:r>
              <a:rPr lang="en-US" dirty="0"/>
              <a:t>Q-state </a:t>
            </a:r>
            <a:r>
              <a:rPr lang="fa-IR" dirty="0"/>
              <a:t> های حالت بعدی</a:t>
            </a:r>
          </a:p>
          <a:p>
            <a:pPr lvl="2">
              <a:lnSpc>
                <a:spcPct val="120000"/>
              </a:lnSpc>
            </a:pPr>
            <a:r>
              <a:rPr lang="en-US" b="1" dirty="0">
                <a:solidFill>
                  <a:srgbClr val="C00000"/>
                </a:solidFill>
              </a:rPr>
              <a:t>:Approximate Q-Learning</a:t>
            </a:r>
            <a:r>
              <a:rPr lang="fa-IR" b="1" dirty="0">
                <a:solidFill>
                  <a:srgbClr val="C00000"/>
                </a:solidFill>
              </a:rPr>
              <a:t> </a:t>
            </a:r>
            <a:r>
              <a:rPr lang="fa-IR" dirty="0" err="1">
                <a:solidFill>
                  <a:srgbClr val="C00000"/>
                </a:solidFill>
              </a:rPr>
              <a:t>به‌روزرسانی</a:t>
            </a:r>
            <a:r>
              <a:rPr lang="fa-IR" dirty="0">
                <a:solidFill>
                  <a:srgbClr val="C00000"/>
                </a:solidFill>
              </a:rPr>
              <a:t> تدریجی ارزش هر </a:t>
            </a:r>
            <a:r>
              <a:rPr lang="en-US" dirty="0">
                <a:solidFill>
                  <a:srgbClr val="C00000"/>
                </a:solidFill>
              </a:rPr>
              <a:t>Q-state </a:t>
            </a:r>
            <a:r>
              <a:rPr lang="fa-IR" dirty="0">
                <a:solidFill>
                  <a:srgbClr val="C00000"/>
                </a:solidFill>
              </a:rPr>
              <a:t> با استفاده از یک تابع تقریب</a:t>
            </a:r>
            <a:endParaRPr lang="en-US" dirty="0">
              <a:solidFill>
                <a:srgbClr val="C00000"/>
              </a:solidFill>
            </a:endParaRPr>
          </a:p>
          <a:p>
            <a:pPr lvl="2">
              <a:lnSpc>
                <a:spcPct val="120000"/>
              </a:lnSpc>
            </a:pPr>
            <a:endParaRPr lang="fa-IR" dirty="0"/>
          </a:p>
          <a:p>
            <a:pPr lvl="1">
              <a:lnSpc>
                <a:spcPct val="120000"/>
              </a:lnSpc>
            </a:pPr>
            <a:r>
              <a:rPr lang="fa-IR" b="1" dirty="0" err="1"/>
              <a:t>چالش‌های</a:t>
            </a:r>
            <a:r>
              <a:rPr lang="fa-IR" b="1" dirty="0"/>
              <a:t> اصلی: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</a:t>
            </a:r>
            <a:r>
              <a:rPr lang="fa-IR" dirty="0" err="1"/>
              <a:t>به‌صورت</a:t>
            </a:r>
            <a:r>
              <a:rPr lang="fa-IR" dirty="0"/>
              <a:t> مؤثر محیط را کاوش کند؟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بین کاوش (</a:t>
            </a:r>
            <a:r>
              <a:rPr lang="en-US" dirty="0"/>
              <a:t>exploration </a:t>
            </a:r>
            <a:r>
              <a:rPr lang="fa-IR" dirty="0"/>
              <a:t>) و </a:t>
            </a:r>
            <a:r>
              <a:rPr lang="fa-IR" dirty="0" err="1"/>
              <a:t>بهره‌برداری</a:t>
            </a:r>
            <a:r>
              <a:rPr lang="fa-IR" dirty="0"/>
              <a:t> (</a:t>
            </a:r>
            <a:r>
              <a:rPr lang="en-US" dirty="0"/>
              <a:t>exploitation </a:t>
            </a:r>
            <a:r>
              <a:rPr lang="fa-IR" dirty="0"/>
              <a:t>) تعادل برقرار کند؟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759FF28-EF70-DFA5-5CCB-D5DEDDAA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BD67049-DEE6-7335-35B5-AD53E2ACE2F1}"/>
              </a:ext>
            </a:extLst>
          </p:cNvPr>
          <p:cNvSpPr txBox="1"/>
          <p:nvPr/>
        </p:nvSpPr>
        <p:spPr>
          <a:xfrm rot="5400000">
            <a:off x="9509950" y="3118743"/>
            <a:ext cx="6479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Value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B52163B-8FED-3777-AB9B-A4EB4D56729D}"/>
              </a:ext>
            </a:extLst>
          </p:cNvPr>
          <p:cNvSpPr txBox="1"/>
          <p:nvPr/>
        </p:nvSpPr>
        <p:spPr>
          <a:xfrm rot="5400000">
            <a:off x="10001395" y="4943100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>
                <a:solidFill>
                  <a:srgbClr val="C00000"/>
                </a:solidFill>
              </a:rPr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202169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/>
              <a:t>یادگیری تقریبی </a:t>
            </a:r>
            <a:r>
              <a:rPr lang="en-US" dirty="0"/>
              <a:t>Q</a:t>
            </a:r>
            <a:r>
              <a:rPr lang="fa-IR" dirty="0"/>
              <a:t/>
            </a:r>
            <a:br>
              <a:rPr lang="fa-IR" dirty="0"/>
            </a:br>
            <a:r>
              <a:rPr lang="en-US" dirty="0"/>
              <a:t>Approximate Q-Learning</a:t>
            </a: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3453" y="1690687"/>
            <a:ext cx="5982063" cy="503078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5E6209F-EC7A-553C-BA13-A1D6C0A0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19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ea typeface="ＭＳ Ｐゴシック" pitchFamily="34" charset="-128"/>
              </a:rPr>
              <a:t>یادگیری تقویتی</a:t>
            </a:r>
            <a:endParaRPr lang="en-US" dirty="0">
              <a:ea typeface="ＭＳ Ｐゴシック" pitchFamily="34" charset="-128"/>
            </a:endParaRP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732195" y="1690688"/>
            <a:ext cx="11049000" cy="4525963"/>
          </a:xfrm>
        </p:spPr>
        <p:txBody>
          <a:bodyPr>
            <a:normAutofit/>
          </a:bodyPr>
          <a:lstStyle/>
          <a:p>
            <a:r>
              <a:rPr lang="fa-IR" dirty="0">
                <a:ea typeface="ＭＳ Ｐゴシック" pitchFamily="34" charset="-128"/>
              </a:rPr>
              <a:t>فرض </a:t>
            </a:r>
            <a:r>
              <a:rPr lang="fa-IR" dirty="0" err="1">
                <a:ea typeface="ＭＳ Ｐゴシック" pitchFamily="34" charset="-128"/>
              </a:rPr>
              <a:t>می‌کنیم</a:t>
            </a:r>
            <a:r>
              <a:rPr lang="fa-IR" dirty="0">
                <a:ea typeface="ＭＳ Ｐゴシック" pitchFamily="34" charset="-128"/>
              </a:rPr>
              <a:t> یک فرایند تصمیم </a:t>
            </a:r>
            <a:r>
              <a:rPr lang="fa-IR" dirty="0" err="1">
                <a:ea typeface="ＭＳ Ｐゴシック" pitchFamily="34" charset="-128"/>
              </a:rPr>
              <a:t>مارکوف</a:t>
            </a:r>
            <a:r>
              <a:rPr lang="fa-IR" dirty="0">
                <a:ea typeface="ＭＳ Ｐゴシック" pitchFamily="34" charset="-128"/>
              </a:rPr>
              <a:t> (</a:t>
            </a:r>
            <a:r>
              <a:rPr lang="en-US" dirty="0">
                <a:ea typeface="ＭＳ Ｐゴシック" pitchFamily="34" charset="-128"/>
              </a:rPr>
              <a:t>MDP</a:t>
            </a:r>
            <a:r>
              <a:rPr lang="fa-IR" dirty="0">
                <a:ea typeface="ＭＳ Ｐゴシック" pitchFamily="34" charset="-128"/>
              </a:rPr>
              <a:t>) داریم: </a:t>
            </a:r>
          </a:p>
          <a:p>
            <a:pPr lvl="1"/>
            <a:r>
              <a:rPr lang="fa-IR" dirty="0">
                <a:ea typeface="ＭＳ Ｐゴシック" pitchFamily="34" charset="-128"/>
              </a:rPr>
              <a:t>یک </a:t>
            </a:r>
            <a:r>
              <a:rPr lang="fa-IR" dirty="0">
                <a:solidFill>
                  <a:srgbClr val="CC0000"/>
                </a:solidFill>
                <a:ea typeface="ＭＳ Ｐゴシック" pitchFamily="34" charset="-128"/>
              </a:rPr>
              <a:t>مجموعه از </a:t>
            </a:r>
            <a:r>
              <a:rPr lang="fa-IR" dirty="0" err="1">
                <a:solidFill>
                  <a:srgbClr val="CC0000"/>
                </a:solidFill>
                <a:ea typeface="ＭＳ Ｐゴシック" pitchFamily="34" charset="-128"/>
              </a:rPr>
              <a:t>حالت‌ها</a:t>
            </a:r>
            <a:r>
              <a:rPr lang="fa-IR" dirty="0">
                <a:solidFill>
                  <a:srgbClr val="CC0000"/>
                </a:solidFill>
                <a:ea typeface="ＭＳ Ｐゴシック" pitchFamily="34" charset="-128"/>
              </a:rPr>
              <a:t> </a:t>
            </a: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s </a:t>
            </a:r>
            <a:r>
              <a:rPr lang="en-US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endParaRPr lang="fa-IR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/>
            <a:r>
              <a:rPr lang="fa-IR" sz="2400" dirty="0">
                <a:ea typeface="ＭＳ Ｐゴシック" pitchFamily="34" charset="-128"/>
              </a:rPr>
              <a:t>یک </a:t>
            </a:r>
            <a:r>
              <a:rPr lang="fa-IR" sz="2400" dirty="0">
                <a:solidFill>
                  <a:srgbClr val="CC0000"/>
                </a:solidFill>
                <a:ea typeface="ＭＳ Ｐゴシック" pitchFamily="34" charset="-128"/>
              </a:rPr>
              <a:t>مجموعه از اعمال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A</a:t>
            </a:r>
          </a:p>
          <a:p>
            <a:pPr lvl="1"/>
            <a:r>
              <a:rPr lang="fa-IR" sz="2400" dirty="0">
                <a:ea typeface="ＭＳ Ｐゴシック" pitchFamily="34" charset="-128"/>
              </a:rPr>
              <a:t>یک</a:t>
            </a:r>
            <a:r>
              <a:rPr lang="fa-IR" sz="2400" dirty="0">
                <a:solidFill>
                  <a:srgbClr val="CC0000"/>
                </a:solidFill>
                <a:ea typeface="ＭＳ Ｐゴシック" pitchFamily="34" charset="-128"/>
              </a:rPr>
              <a:t> مدل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 T(</a:t>
            </a:r>
            <a:r>
              <a:rPr lang="en-US" sz="2400" dirty="0" err="1">
                <a:solidFill>
                  <a:srgbClr val="CC0000"/>
                </a:solidFill>
                <a:ea typeface="ＭＳ Ｐゴシック" pitchFamily="34" charset="-128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400" dirty="0">
              <a:ea typeface="ＭＳ Ｐゴシック" pitchFamily="34" charset="-128"/>
            </a:endParaRPr>
          </a:p>
          <a:p>
            <a:pPr lvl="1"/>
            <a:r>
              <a:rPr lang="fa-IR" sz="2400" dirty="0">
                <a:ea typeface="ＭＳ Ｐゴシック" pitchFamily="34" charset="-128"/>
              </a:rPr>
              <a:t>یک تابع پاداش </a:t>
            </a:r>
            <a:r>
              <a:rPr lang="en-US" sz="2400" dirty="0">
                <a:ea typeface="ＭＳ Ｐゴシック" pitchFamily="34" charset="-128"/>
              </a:rPr>
              <a:t>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R(</a:t>
            </a:r>
            <a:r>
              <a:rPr lang="en-US" sz="2400" dirty="0" err="1">
                <a:solidFill>
                  <a:srgbClr val="CC0000"/>
                </a:solidFill>
                <a:ea typeface="ＭＳ Ｐゴシック" pitchFamily="34" charset="-128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fa-IR" altLang="ja-JP" sz="24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/>
            <a:endParaRPr lang="en-US" altLang="ja-JP" sz="2400" dirty="0">
              <a:ea typeface="ＭＳ Ｐゴシック" pitchFamily="34" charset="-128"/>
            </a:endParaRPr>
          </a:p>
          <a:p>
            <a:r>
              <a:rPr lang="fa-IR" sz="2800" dirty="0">
                <a:ea typeface="ＭＳ Ｐゴシック" pitchFamily="34" charset="-128"/>
              </a:rPr>
              <a:t>همچنان به دنبال یک سیاست </a:t>
            </a:r>
            <a:r>
              <a:rPr lang="en-US" sz="2800" dirty="0">
                <a:ea typeface="ＭＳ Ｐゴシック" pitchFamily="34" charset="-128"/>
              </a:rPr>
              <a:t> </a:t>
            </a:r>
            <a:r>
              <a:rPr lang="en-US" sz="28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(s)</a:t>
            </a:r>
            <a:r>
              <a:rPr lang="fa-IR" sz="2800" dirty="0">
                <a:ea typeface="ＭＳ Ｐゴシック" pitchFamily="34" charset="-128"/>
                <a:sym typeface="Symbol" pitchFamily="18" charset="2"/>
              </a:rPr>
              <a:t>هستیم</a:t>
            </a:r>
            <a:endParaRPr lang="en-US" sz="2800" dirty="0">
              <a:ea typeface="ＭＳ Ｐゴシック" pitchFamily="34" charset="-128"/>
              <a:sym typeface="Symbol" pitchFamily="18" charset="2"/>
            </a:endParaRP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fa-IR" dirty="0">
                <a:ea typeface="ＭＳ Ｐゴシック" pitchFamily="34" charset="-128"/>
                <a:sym typeface="Symbol" pitchFamily="18" charset="2"/>
              </a:rPr>
              <a:t>تفاوت: توابع 𝑇 و 𝑅 ناشناخته هستند.</a:t>
            </a:r>
          </a:p>
          <a:p>
            <a:pPr lvl="1"/>
            <a:r>
              <a:rPr lang="fa-IR" sz="2000" dirty="0">
                <a:ea typeface="ＭＳ Ｐゴシック" pitchFamily="34" charset="-128"/>
                <a:sym typeface="Symbol" pitchFamily="18" charset="2"/>
              </a:rPr>
              <a:t>یعنی، </a:t>
            </a:r>
            <a:r>
              <a:rPr lang="fa-IR" sz="2000" dirty="0" err="1">
                <a:ea typeface="ＭＳ Ｐゴシック" pitchFamily="34" charset="-128"/>
                <a:sym typeface="Symbol" pitchFamily="18" charset="2"/>
              </a:rPr>
              <a:t>نمی‌دانیم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 کدام </a:t>
            </a:r>
            <a:r>
              <a:rPr lang="fa-IR" sz="2000" dirty="0" err="1">
                <a:ea typeface="ＭＳ Ｐゴシック" pitchFamily="34" charset="-128"/>
                <a:sym typeface="Symbol" pitchFamily="18" charset="2"/>
              </a:rPr>
              <a:t>حالت‌ها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 بهتر هستند و </a:t>
            </a:r>
            <a:r>
              <a:rPr lang="fa-IR" sz="2000" dirty="0" err="1">
                <a:ea typeface="ＭＳ Ｐゴシック" pitchFamily="34" charset="-128"/>
                <a:sym typeface="Symbol" pitchFamily="18" charset="2"/>
              </a:rPr>
              <a:t>نتیجه‌ی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 هر عمل چیست؟</a:t>
            </a:r>
          </a:p>
          <a:p>
            <a:pPr lvl="1"/>
            <a:r>
              <a:rPr lang="fa-IR" sz="2000" dirty="0">
                <a:ea typeface="ＭＳ Ｐゴシック" pitchFamily="34" charset="-128"/>
                <a:sym typeface="Symbol" pitchFamily="18" charset="2"/>
              </a:rPr>
              <a:t>برای یادگیری باید </a:t>
            </a:r>
            <a:r>
              <a:rPr lang="fa-IR" sz="2000" dirty="0" err="1">
                <a:ea typeface="ＭＳ Ｐゴシック" pitchFamily="34" charset="-128"/>
                <a:sym typeface="Symbol" pitchFamily="18" charset="2"/>
              </a:rPr>
              <a:t>عمل‌های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 مختلف و </a:t>
            </a:r>
            <a:r>
              <a:rPr lang="fa-IR" sz="2000" dirty="0" err="1">
                <a:ea typeface="ＭＳ Ｐゴシック" pitchFamily="34" charset="-128"/>
                <a:sym typeface="Symbol" pitchFamily="18" charset="2"/>
              </a:rPr>
              <a:t>حالت‌های</a:t>
            </a:r>
            <a:r>
              <a:rPr lang="fa-IR" sz="2000" dirty="0">
                <a:ea typeface="ＭＳ Ｐゴシック" pitchFamily="34" charset="-128"/>
                <a:sym typeface="Symbol" pitchFamily="18" charset="2"/>
              </a:rPr>
              <a:t> نتیجه شده را آزمایش کنیم.</a:t>
            </a:r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41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323841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2EA5D2A-6A6E-0040-2D95-AB3FF0617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9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تعمیم میان </a:t>
            </a:r>
            <a:r>
              <a:rPr lang="fa-IR" dirty="0" err="1"/>
              <a:t>حالت‌ها</a:t>
            </a:r>
            <a:endParaRPr lang="en-US" dirty="0"/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22386" y="1658407"/>
            <a:ext cx="6985000" cy="4729164"/>
          </a:xfrm>
        </p:spPr>
        <p:txBody>
          <a:bodyPr>
            <a:noAutofit/>
          </a:bodyPr>
          <a:lstStyle/>
          <a:p>
            <a:r>
              <a:rPr lang="fa-IR" sz="2400" dirty="0" err="1"/>
              <a:t>الگوریتم</a:t>
            </a:r>
            <a:r>
              <a:rPr lang="fa-IR" sz="2400" dirty="0"/>
              <a:t> یادگیری </a:t>
            </a:r>
            <a:r>
              <a:rPr lang="en-US" sz="2400" dirty="0"/>
              <a:t>Q </a:t>
            </a:r>
            <a:r>
              <a:rPr lang="fa-IR" sz="2400" dirty="0"/>
              <a:t> یک جدول از تمامی مقادیر </a:t>
            </a:r>
            <a:r>
              <a:rPr lang="en-US" sz="2400" dirty="0"/>
              <a:t>Q </a:t>
            </a:r>
            <a:r>
              <a:rPr lang="fa-IR" sz="2400" dirty="0"/>
              <a:t> نگهداری </a:t>
            </a:r>
            <a:r>
              <a:rPr lang="fa-IR" sz="2400" dirty="0" err="1"/>
              <a:t>می‌کند</a:t>
            </a:r>
            <a:r>
              <a:rPr lang="fa-IR" sz="2400" dirty="0"/>
              <a:t>.</a:t>
            </a:r>
            <a:endParaRPr lang="en-US" sz="2400" dirty="0"/>
          </a:p>
          <a:p>
            <a:pPr lvl="1"/>
            <a:r>
              <a:rPr lang="fa-IR" sz="2000" dirty="0"/>
              <a:t>اما در شرایط واقعی، یادگیری </a:t>
            </a:r>
            <a:r>
              <a:rPr lang="fa-IR" sz="2000" dirty="0" err="1"/>
              <a:t>درباره‌ی</a:t>
            </a:r>
            <a:r>
              <a:rPr lang="fa-IR" sz="2000" dirty="0"/>
              <a:t> </a:t>
            </a:r>
            <a:r>
              <a:rPr lang="fa-IR" sz="2000" dirty="0" err="1"/>
              <a:t>تک‌تک</a:t>
            </a:r>
            <a:r>
              <a:rPr lang="fa-IR" sz="2000" dirty="0"/>
              <a:t> </a:t>
            </a:r>
            <a:r>
              <a:rPr lang="fa-IR" sz="2000" dirty="0" err="1"/>
              <a:t>حالت‌ها</a:t>
            </a:r>
            <a:r>
              <a:rPr lang="fa-IR" sz="2000" dirty="0"/>
              <a:t> اصلاً ممکن نیست!</a:t>
            </a:r>
          </a:p>
          <a:p>
            <a:pPr lvl="2"/>
            <a:r>
              <a:rPr lang="fa-IR" sz="1600" dirty="0" err="1"/>
              <a:t>حالت‌ها</a:t>
            </a:r>
            <a:r>
              <a:rPr lang="fa-IR" sz="1600" dirty="0"/>
              <a:t> آنقدر  زیاد هستند  که </a:t>
            </a:r>
            <a:r>
              <a:rPr lang="fa-IR" sz="1600" dirty="0" err="1"/>
              <a:t>نمی‌توان</a:t>
            </a:r>
            <a:r>
              <a:rPr lang="fa-IR" sz="1600" dirty="0"/>
              <a:t> همه را در آموزش تجربه کرد.</a:t>
            </a:r>
          </a:p>
          <a:p>
            <a:pPr lvl="2"/>
            <a:r>
              <a:rPr lang="fa-IR" sz="1600" dirty="0" err="1"/>
              <a:t>حالت‌ها</a:t>
            </a:r>
            <a:r>
              <a:rPr lang="fa-IR" sz="1600" dirty="0"/>
              <a:t> آنقدر زیاد هستند که </a:t>
            </a:r>
            <a:r>
              <a:rPr lang="fa-IR" sz="1600" dirty="0" err="1"/>
              <a:t>نمی‌توان</a:t>
            </a:r>
            <a:r>
              <a:rPr lang="fa-IR" sz="1600" dirty="0"/>
              <a:t> </a:t>
            </a:r>
            <a:r>
              <a:rPr lang="fa-IR" sz="1600" dirty="0" err="1"/>
              <a:t>همه‌ی</a:t>
            </a:r>
            <a:r>
              <a:rPr lang="fa-IR" sz="1600" dirty="0"/>
              <a:t> </a:t>
            </a:r>
            <a:r>
              <a:rPr lang="fa-IR" sz="1600" dirty="0" err="1"/>
              <a:t>جدول‌های</a:t>
            </a:r>
            <a:r>
              <a:rPr lang="en-US" sz="1600" dirty="0"/>
              <a:t> Q </a:t>
            </a:r>
            <a:r>
              <a:rPr lang="fa-IR" sz="1600" dirty="0"/>
              <a:t>را در حافظه نگه داشت.</a:t>
            </a:r>
          </a:p>
          <a:p>
            <a:pPr lvl="2">
              <a:lnSpc>
                <a:spcPct val="90000"/>
              </a:lnSpc>
            </a:pPr>
            <a:endParaRPr lang="en-US" sz="2400" dirty="0"/>
          </a:p>
          <a:p>
            <a:r>
              <a:rPr lang="fa-IR" sz="2400" dirty="0"/>
              <a:t>بنابراین به دنبال تعمیم (</a:t>
            </a:r>
            <a:r>
              <a:rPr lang="en-US" sz="2400" dirty="0"/>
              <a:t>(generalization</a:t>
            </a:r>
            <a:r>
              <a:rPr lang="fa-IR" sz="2400" dirty="0"/>
              <a:t> هستیم:</a:t>
            </a:r>
          </a:p>
          <a:p>
            <a:pPr lvl="1"/>
            <a:r>
              <a:rPr lang="fa-IR" sz="2000" dirty="0"/>
              <a:t>کسب تجربه در مورد یک </a:t>
            </a:r>
            <a:r>
              <a:rPr lang="fa-IR" sz="2000" dirty="0" err="1"/>
              <a:t>زیرمجموعه</a:t>
            </a:r>
            <a:r>
              <a:rPr lang="en-US" sz="2000" dirty="0"/>
              <a:t> </a:t>
            </a:r>
            <a:r>
              <a:rPr lang="fa-IR" sz="2000" dirty="0" err="1"/>
              <a:t>ی</a:t>
            </a:r>
            <a:r>
              <a:rPr lang="fa-IR" sz="2000" dirty="0"/>
              <a:t> کوچک از حالت</a:t>
            </a:r>
            <a:r>
              <a:rPr lang="en-US" sz="2000" dirty="0"/>
              <a:t> </a:t>
            </a:r>
            <a:r>
              <a:rPr lang="fa-IR" sz="2000" dirty="0"/>
              <a:t>ها</a:t>
            </a:r>
          </a:p>
          <a:p>
            <a:pPr lvl="1"/>
            <a:r>
              <a:rPr lang="fa-IR" sz="2000" dirty="0"/>
              <a:t>تعمیم این تجربه به حالت</a:t>
            </a:r>
            <a:r>
              <a:rPr lang="en-US" sz="2000" dirty="0"/>
              <a:t> </a:t>
            </a:r>
            <a:r>
              <a:rPr lang="fa-IR" sz="2000" dirty="0"/>
              <a:t>های جدید مشابه</a:t>
            </a:r>
          </a:p>
          <a:p>
            <a:pPr lvl="1"/>
            <a:r>
              <a:rPr lang="fa-IR" sz="2000" dirty="0"/>
              <a:t>قابلیت تعمیم </a:t>
            </a:r>
            <a:r>
              <a:rPr lang="fa-IR" sz="2000" dirty="0" err="1"/>
              <a:t>ایده‌ی</a:t>
            </a:r>
            <a:r>
              <a:rPr lang="fa-IR" sz="2000" dirty="0"/>
              <a:t> بنیادی در یادگیری ماشین است، و ما بارها و بارها آن را خواهیم دید.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442336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992" y="1104421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965859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64960EF-E8F7-E572-11A0-AA39026E4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3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9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99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99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fa-IR" dirty="0" err="1"/>
              <a:t>پکمن</a:t>
            </a:r>
            <a:endParaRPr lang="en-US" dirty="0"/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Text Box 28"/>
          <p:cNvSpPr txBox="1">
            <a:spLocks noChangeArrowheads="1"/>
          </p:cNvSpPr>
          <p:nvPr/>
        </p:nvSpPr>
        <p:spPr bwMode="auto">
          <a:xfrm>
            <a:off x="0" y="6987708"/>
            <a:ext cx="12192000" cy="202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sz="12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 – tiny – watch all (L11D5)],[Demo: Q-learning – </a:t>
            </a:r>
            <a:r>
              <a:rPr lang="en-US" sz="12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 – tiny – silent train (L11D6)], [Demo: Q-learning – </a:t>
            </a:r>
            <a:r>
              <a:rPr lang="en-US" sz="12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200" dirty="0">
                <a:solidFill>
                  <a:srgbClr val="CC0000"/>
                </a:solidFill>
                <a:latin typeface="Calibri" pitchFamily="34" charset="0"/>
              </a:rPr>
              <a:t> – tricky – watch all (L11D7)]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9435" y="1588334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فرض کن از طریق تجربه متوجه شویم که این حالت خاص نامطلوب است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20190" y="138891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با این وجود در </a:t>
            </a:r>
            <a:r>
              <a:rPr lang="fa-IR" sz="2400" dirty="0" err="1">
                <a:latin typeface="IRNazanin" panose="02000506000000020002" pitchFamily="2" charset="-78"/>
                <a:cs typeface="IRNazanin" panose="02000506000000020002" pitchFamily="2" charset="-78"/>
              </a:rPr>
              <a:t>الگوریتم</a:t>
            </a: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fa-IR" sz="2400" dirty="0" err="1">
                <a:latin typeface="IRNazanin" panose="02000506000000020002" pitchFamily="2" charset="-78"/>
                <a:cs typeface="IRNazanin" panose="02000506000000020002" pitchFamily="2" charset="-78"/>
              </a:rPr>
              <a:t>پایه‌ای</a:t>
            </a: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 یادگیری </a:t>
            </a:r>
            <a:r>
              <a:rPr lang="en-US" sz="2400" dirty="0">
                <a:latin typeface="IRNazanin" panose="02000506000000020002" pitchFamily="2" charset="-78"/>
                <a:cs typeface="IRNazanin" panose="02000506000000020002" pitchFamily="2" charset="-78"/>
              </a:rPr>
              <a:t>Q</a:t>
            </a: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 هنوز هیچ چیزی درمورد این حالت </a:t>
            </a:r>
            <a:r>
              <a:rPr lang="fa-IR" sz="2400" dirty="0" err="1">
                <a:latin typeface="IRNazanin" panose="02000506000000020002" pitchFamily="2" charset="-78"/>
                <a:cs typeface="IRNazanin" panose="02000506000000020002" pitchFamily="2" charset="-78"/>
              </a:rPr>
              <a:t>نمی‌دانیم</a:t>
            </a: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923710"/>
            <a:ext cx="2819400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fa-IR" sz="2400" dirty="0">
                <a:latin typeface="IRNazanin" panose="02000506000000020002" pitchFamily="2" charset="-78"/>
                <a:cs typeface="IRNazanin" panose="02000506000000020002" pitchFamily="2" charset="-78"/>
              </a:rPr>
              <a:t>همین طور در مورد این حالت!</a:t>
            </a:r>
            <a:endParaRPr lang="en-US" sz="2400" dirty="0"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E2F4C7F-D55D-95A4-5BF8-D07FF08C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0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432" y="83080"/>
            <a:ext cx="10761133" cy="1325563"/>
          </a:xfrm>
        </p:spPr>
        <p:txBody>
          <a:bodyPr>
            <a:normAutofit/>
          </a:bodyPr>
          <a:lstStyle/>
          <a:p>
            <a:pPr rtl="1"/>
            <a:r>
              <a:rPr lang="fa-IR" dirty="0"/>
              <a:t> </a:t>
            </a:r>
            <a:r>
              <a:rPr lang="fa-IR" dirty="0" err="1"/>
              <a:t>ویدئوی</a:t>
            </a:r>
            <a:r>
              <a:rPr lang="fa-IR" dirty="0"/>
              <a:t> نمایشی از یادگیری </a:t>
            </a:r>
            <a:r>
              <a:rPr lang="en-US" dirty="0"/>
              <a:t>Q</a:t>
            </a:r>
            <a:r>
              <a:rPr lang="fa-IR" dirty="0"/>
              <a:t> </a:t>
            </a:r>
            <a:r>
              <a:rPr lang="en-US" dirty="0"/>
              <a:t> </a:t>
            </a:r>
            <a:r>
              <a:rPr lang="fa-IR" dirty="0" err="1"/>
              <a:t>پکمن</a:t>
            </a:r>
            <a:r>
              <a:rPr lang="fa-IR" dirty="0"/>
              <a:t> – </a:t>
            </a:r>
            <a:r>
              <a:rPr lang="fa-IR" dirty="0" err="1"/>
              <a:t>نسخه‌ی</a:t>
            </a:r>
            <a:r>
              <a:rPr lang="fa-IR" dirty="0"/>
              <a:t> کوچک – </a:t>
            </a:r>
            <a:r>
              <a:rPr lang="fa-IR" dirty="0" err="1"/>
              <a:t>مشاهده‌ی</a:t>
            </a:r>
            <a:r>
              <a:rPr lang="fa-IR" dirty="0"/>
              <a:t> کامل</a:t>
            </a:r>
          </a:p>
        </p:txBody>
      </p:sp>
      <p:pic>
        <p:nvPicPr>
          <p:cNvPr id="5" name="Qlearning--pacman--tin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5287" y="1576849"/>
            <a:ext cx="8316913" cy="5198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0DAEEB4-2EF3-F2DC-7615-B3F8C03FC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328E9F9-DADC-CC4C-268D-4F0DEB54F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34112" y="1855927"/>
            <a:ext cx="7394864" cy="46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82" y="136525"/>
            <a:ext cx="10515600" cy="1325563"/>
          </a:xfrm>
        </p:spPr>
        <p:txBody>
          <a:bodyPr>
            <a:normAutofit/>
          </a:bodyPr>
          <a:lstStyle/>
          <a:p>
            <a:pPr rtl="1"/>
            <a:r>
              <a:rPr lang="fa-IR" dirty="0" err="1"/>
              <a:t>ویدئوی</a:t>
            </a:r>
            <a:r>
              <a:rPr lang="fa-IR" dirty="0"/>
              <a:t> نمایشی از یادگیری </a:t>
            </a:r>
            <a:r>
              <a:rPr lang="en-US" dirty="0"/>
              <a:t>Q</a:t>
            </a:r>
            <a:r>
              <a:rPr lang="fa-IR" dirty="0"/>
              <a:t> </a:t>
            </a:r>
            <a:r>
              <a:rPr lang="en-US" dirty="0"/>
              <a:t> </a:t>
            </a:r>
            <a:r>
              <a:rPr lang="fa-IR" dirty="0" err="1"/>
              <a:t>پک‌من</a:t>
            </a:r>
            <a:r>
              <a:rPr lang="fa-IR" dirty="0"/>
              <a:t> – </a:t>
            </a:r>
            <a:r>
              <a:rPr lang="fa-IR" dirty="0" err="1"/>
              <a:t>نسخه‌ی</a:t>
            </a:r>
            <a:r>
              <a:rPr lang="fa-IR" dirty="0"/>
              <a:t> کوچک – آموزش </a:t>
            </a:r>
            <a:r>
              <a:rPr lang="fa-IR" dirty="0" err="1"/>
              <a:t>بی‌صدا</a:t>
            </a:r>
            <a:endParaRPr lang="fa-IR" dirty="0"/>
          </a:p>
        </p:txBody>
      </p:sp>
      <p:pic>
        <p:nvPicPr>
          <p:cNvPr id="3" name="Qlearning--pacman--tiny--silent tra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676401"/>
            <a:ext cx="8290559" cy="51815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9599D1F-6FDD-7F23-6EA1-DF3A3078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F14D831-2BD6-67DC-8DC2-C0697FE9A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067261" y="1676401"/>
            <a:ext cx="7315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4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dirty="0"/>
              <a:t> </a:t>
            </a:r>
            <a:r>
              <a:rPr lang="fa-IR" dirty="0" err="1"/>
              <a:t>ویدئوی</a:t>
            </a:r>
            <a:r>
              <a:rPr lang="fa-IR" dirty="0"/>
              <a:t> نمایشی از </a:t>
            </a:r>
            <a:r>
              <a:rPr lang="fa-IR" dirty="0" err="1"/>
              <a:t>یاگیری</a:t>
            </a:r>
            <a:r>
              <a:rPr lang="fa-IR" dirty="0"/>
              <a:t> </a:t>
            </a:r>
            <a:r>
              <a:rPr lang="en-US" dirty="0"/>
              <a:t>Q</a:t>
            </a:r>
            <a:r>
              <a:rPr lang="fa-IR" dirty="0"/>
              <a:t> </a:t>
            </a:r>
            <a:r>
              <a:rPr lang="en-US" dirty="0"/>
              <a:t> </a:t>
            </a:r>
            <a:r>
              <a:rPr lang="fa-IR" dirty="0" err="1"/>
              <a:t>پک‌من</a:t>
            </a:r>
            <a:r>
              <a:rPr lang="fa-IR" dirty="0"/>
              <a:t> – </a:t>
            </a:r>
            <a:r>
              <a:rPr lang="fa-IR" dirty="0" err="1"/>
              <a:t>نسخه‌ی</a:t>
            </a:r>
            <a:r>
              <a:rPr lang="fa-IR" dirty="0"/>
              <a:t> دشوار – </a:t>
            </a:r>
            <a:r>
              <a:rPr lang="fa-IR" dirty="0" err="1"/>
              <a:t>مشاهده‌ی</a:t>
            </a:r>
            <a:r>
              <a:rPr lang="fa-IR" dirty="0"/>
              <a:t> کامل</a:t>
            </a:r>
          </a:p>
        </p:txBody>
      </p:sp>
      <p:pic>
        <p:nvPicPr>
          <p:cNvPr id="3" name="Qlearning--pacman--tricky--watch 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30680" y="1690688"/>
            <a:ext cx="8351520" cy="52196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29DE526-A4F2-11F8-C5D8-3E71D18C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CF772F6-55C3-7007-FD6E-8A1AEB050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95127" y="1756796"/>
            <a:ext cx="7349836" cy="50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نمایش مبتنی بر ویژگی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50063" y="1515609"/>
            <a:ext cx="6858000" cy="45259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fa-IR" sz="2000" b="1" dirty="0" err="1"/>
              <a:t>راه‌حل</a:t>
            </a:r>
            <a:r>
              <a:rPr lang="fa-IR" sz="2000" b="1" dirty="0"/>
              <a:t>: </a:t>
            </a:r>
            <a:r>
              <a:rPr lang="fa-IR" sz="2000" dirty="0"/>
              <a:t>توصیف </a:t>
            </a:r>
            <a:r>
              <a:rPr lang="fa-IR" sz="2000" dirty="0" err="1"/>
              <a:t>حالت‌ها</a:t>
            </a:r>
            <a:r>
              <a:rPr lang="fa-IR" sz="2000" dirty="0"/>
              <a:t> به صورت یک بردار از </a:t>
            </a:r>
            <a:r>
              <a:rPr lang="fa-IR" sz="2000" dirty="0" err="1"/>
              <a:t>ویژگی‌ها</a:t>
            </a:r>
            <a:r>
              <a:rPr lang="fa-IR" sz="2000" dirty="0"/>
              <a:t>!</a:t>
            </a:r>
          </a:p>
          <a:p>
            <a:pPr lvl="1">
              <a:lnSpc>
                <a:spcPct val="100000"/>
              </a:lnSpc>
            </a:pPr>
            <a:r>
              <a:rPr lang="fa-IR" sz="1800" dirty="0"/>
              <a:t>هر ویژگی یک تابع است که یک حالت را به عنوان ورودی </a:t>
            </a:r>
            <a:r>
              <a:rPr lang="fa-IR" sz="1800" dirty="0" err="1"/>
              <a:t>می‌گیرد</a:t>
            </a:r>
            <a:r>
              <a:rPr lang="fa-IR" sz="1800" dirty="0"/>
              <a:t> و به آن یک عدد حقیقی (اغلب ۰ یا ۱)، نسبت </a:t>
            </a:r>
            <a:r>
              <a:rPr lang="fa-IR" sz="1800" dirty="0" err="1"/>
              <a:t>می‌دهد</a:t>
            </a:r>
            <a:r>
              <a:rPr lang="fa-IR" sz="1800" dirty="0"/>
              <a:t>. </a:t>
            </a:r>
            <a:r>
              <a:rPr lang="fa-IR" sz="1800" dirty="0" err="1"/>
              <a:t>ویژگی‌ها</a:t>
            </a:r>
            <a:r>
              <a:rPr lang="fa-IR" sz="1800" dirty="0"/>
              <a:t> اطلاعات مهمی از حالت را  ثبت </a:t>
            </a:r>
            <a:r>
              <a:rPr lang="fa-IR" sz="1800" dirty="0" err="1"/>
              <a:t>می‌کنند</a:t>
            </a:r>
            <a:r>
              <a:rPr lang="fa-IR" sz="1800" dirty="0"/>
              <a:t>.</a:t>
            </a:r>
          </a:p>
          <a:p>
            <a:pPr lvl="1">
              <a:lnSpc>
                <a:spcPct val="100000"/>
              </a:lnSpc>
            </a:pPr>
            <a:endParaRPr lang="fa-IR" sz="1800" dirty="0"/>
          </a:p>
          <a:p>
            <a:pPr>
              <a:lnSpc>
                <a:spcPct val="100000"/>
              </a:lnSpc>
            </a:pPr>
            <a:r>
              <a:rPr lang="fa-IR" sz="2000" b="1" dirty="0" err="1"/>
              <a:t>مثال‌هایی</a:t>
            </a:r>
            <a:r>
              <a:rPr lang="fa-IR" sz="2000" b="1" dirty="0"/>
              <a:t> از </a:t>
            </a:r>
            <a:r>
              <a:rPr lang="fa-IR" sz="2000" b="1" dirty="0" err="1"/>
              <a:t>ویژگی‌ها</a:t>
            </a:r>
            <a:r>
              <a:rPr lang="fa-IR" sz="2000" b="1" dirty="0"/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فاصله تا </a:t>
            </a:r>
            <a:r>
              <a:rPr lang="fa-IR" sz="1800" dirty="0" err="1"/>
              <a:t>نزدیک‌ترین</a:t>
            </a:r>
            <a:r>
              <a:rPr lang="fa-IR" sz="1800" dirty="0"/>
              <a:t> روح (</a:t>
            </a:r>
            <a:r>
              <a:rPr lang="en-US" sz="1800" dirty="0"/>
              <a:t>👻</a:t>
            </a:r>
            <a:r>
              <a:rPr lang="fa-IR" sz="1800" dirty="0"/>
              <a:t>)</a:t>
            </a:r>
            <a:endParaRPr lang="en-US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فاصله تا </a:t>
            </a:r>
            <a:r>
              <a:rPr lang="fa-IR" sz="1800" dirty="0" err="1"/>
              <a:t>نزدیک‌ترین</a:t>
            </a:r>
            <a:r>
              <a:rPr lang="fa-IR" sz="1800" dirty="0"/>
              <a:t> نقطه(</a:t>
            </a:r>
            <a:r>
              <a:rPr lang="fa-IR" sz="1100" dirty="0"/>
              <a:t>⚫️</a:t>
            </a:r>
            <a:r>
              <a:rPr lang="fa-IR" sz="1800" dirty="0"/>
              <a:t>)</a:t>
            </a:r>
            <a:endParaRPr lang="en-US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تعداد </a:t>
            </a:r>
            <a:r>
              <a:rPr lang="fa-IR" sz="1800" dirty="0" err="1"/>
              <a:t>روح‌ها</a:t>
            </a:r>
            <a:endParaRPr lang="fa-IR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معکوس مربع فاصله تا </a:t>
            </a:r>
            <a:r>
              <a:rPr lang="fa-IR" sz="1800" dirty="0" err="1"/>
              <a:t>نزدیک‌ترین</a:t>
            </a:r>
            <a:r>
              <a:rPr lang="fa-IR" sz="1800" dirty="0"/>
              <a:t> نقطه غذا =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آیا </a:t>
            </a:r>
            <a:r>
              <a:rPr lang="fa-IR" sz="1800" dirty="0" err="1"/>
              <a:t>پکمن</a:t>
            </a:r>
            <a:r>
              <a:rPr lang="fa-IR" sz="1800" dirty="0"/>
              <a:t> در یک </a:t>
            </a:r>
            <a:r>
              <a:rPr lang="fa-IR" sz="1800" dirty="0" err="1"/>
              <a:t>تونل</a:t>
            </a:r>
            <a:r>
              <a:rPr lang="fa-IR" sz="1800" dirty="0"/>
              <a:t> قرار دارد؟ (۰ یا ۱)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… و غیره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fa-IR" sz="1800" dirty="0"/>
          </a:p>
          <a:p>
            <a:pPr rtl="1">
              <a:lnSpc>
                <a:spcPct val="100000"/>
              </a:lnSpc>
            </a:pPr>
            <a:r>
              <a:rPr lang="fa-IR" sz="2000" dirty="0"/>
              <a:t>حتی </a:t>
            </a:r>
            <a:r>
              <a:rPr lang="fa-IR" sz="2000" dirty="0" err="1"/>
              <a:t>می‌توان</a:t>
            </a:r>
            <a:r>
              <a:rPr lang="fa-IR" sz="2000" dirty="0"/>
              <a:t> ترکیب</a:t>
            </a:r>
            <a:r>
              <a:rPr lang="en-US" sz="2000" dirty="0"/>
              <a:t>state, action) </a:t>
            </a:r>
            <a:r>
              <a:rPr lang="fa-IR" sz="2000" dirty="0"/>
              <a:t>) یعنی یک حالت </a:t>
            </a:r>
            <a:r>
              <a:rPr lang="en-US" sz="2000" dirty="0"/>
              <a:t>Q</a:t>
            </a:r>
            <a:r>
              <a:rPr lang="fa-IR" sz="2000" dirty="0"/>
              <a:t> را با ویژگی توصیف کرد.</a:t>
            </a:r>
          </a:p>
          <a:p>
            <a:pPr lvl="1">
              <a:lnSpc>
                <a:spcPct val="100000"/>
              </a:lnSpc>
            </a:pPr>
            <a:r>
              <a:rPr lang="fa-IR" sz="1800" dirty="0"/>
              <a:t>مثال: آیا این عمل باعث </a:t>
            </a:r>
            <a:r>
              <a:rPr lang="fa-IR" sz="1800" dirty="0" err="1"/>
              <a:t>نزدیک‌تر</a:t>
            </a:r>
            <a:r>
              <a:rPr lang="fa-IR" sz="1800" dirty="0"/>
              <a:t> شدن به غذا </a:t>
            </a:r>
            <a:r>
              <a:rPr lang="fa-IR" sz="1800" dirty="0" err="1"/>
              <a:t>می‌شود</a:t>
            </a:r>
            <a:r>
              <a:rPr lang="fa-IR" sz="1800" dirty="0"/>
              <a:t>؟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66700" y="1931194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010F5F2-7155-7A0D-D5BE-B8F91BC20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="" xmlns:a16="http://schemas.microsoft.com/office/drawing/2014/main" id="{838FDC92-179F-BF06-A910-87327B2A80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0554" y="4561827"/>
            <a:ext cx="7747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5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توابع مقدار خطی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a-IR" sz="2400" dirty="0"/>
              <a:t>به وسیله نمایش مبتنی بر ویژگی، </a:t>
            </a:r>
            <a:r>
              <a:rPr lang="fa-IR" sz="2400" dirty="0" err="1"/>
              <a:t>می‌توان</a:t>
            </a:r>
            <a:r>
              <a:rPr lang="fa-IR" sz="2400" dirty="0"/>
              <a:t> برای هر حالت با استفاده از تعدادی وزن یک تابع </a:t>
            </a:r>
            <a:r>
              <a:rPr lang="en-US" sz="2400" dirty="0"/>
              <a:t> q </a:t>
            </a:r>
            <a:r>
              <a:rPr lang="fa-IR" sz="2400" dirty="0"/>
              <a:t>نوشت:</a:t>
            </a:r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endParaRPr lang="en-US" sz="4000" dirty="0"/>
          </a:p>
          <a:p>
            <a:pPr>
              <a:lnSpc>
                <a:spcPct val="100000"/>
              </a:lnSpc>
            </a:pPr>
            <a:endParaRPr lang="fa-IR" sz="2400" dirty="0"/>
          </a:p>
          <a:p>
            <a:pPr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fa-IR" sz="2400" b="1" dirty="0"/>
              <a:t>مزیت:  </a:t>
            </a:r>
            <a:r>
              <a:rPr lang="fa-IR" sz="2400" dirty="0" err="1"/>
              <a:t>تجربه‌ی</a:t>
            </a:r>
            <a:r>
              <a:rPr lang="fa-IR" sz="2400" dirty="0"/>
              <a:t> عامل در چند عدد (مقادیر پارامترهای وزن) خلاصه </a:t>
            </a:r>
            <a:r>
              <a:rPr lang="fa-IR" sz="2400" dirty="0" err="1"/>
              <a:t>می‌شود</a:t>
            </a:r>
            <a:r>
              <a:rPr lang="fa-IR" sz="2400" dirty="0"/>
              <a:t>.</a:t>
            </a:r>
            <a:endParaRPr lang="en-US" sz="2400" dirty="0"/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fa-IR" sz="2400" b="1" dirty="0"/>
              <a:t>ایراد: </a:t>
            </a:r>
            <a:r>
              <a:rPr lang="fa-IR" sz="2400" dirty="0"/>
              <a:t>ممکن است </a:t>
            </a:r>
            <a:r>
              <a:rPr lang="fa-IR" sz="2400" dirty="0" err="1"/>
              <a:t>حالت‌ها</a:t>
            </a:r>
            <a:r>
              <a:rPr lang="fa-IR" sz="2400" dirty="0"/>
              <a:t> </a:t>
            </a:r>
            <a:r>
              <a:rPr lang="fa-IR" sz="2400" dirty="0" err="1"/>
              <a:t>ویژگی‌های</a:t>
            </a:r>
            <a:r>
              <a:rPr lang="fa-IR" sz="2400" dirty="0"/>
              <a:t> مشترک داشته باشند، اما ارزش </a:t>
            </a:r>
            <a:r>
              <a:rPr lang="fa-IR" sz="2400" dirty="0" err="1"/>
              <a:t>ان‌ها</a:t>
            </a:r>
            <a:r>
              <a:rPr lang="fa-IR" sz="2400" dirty="0"/>
              <a:t> بسیار متفاوت باشد.</a:t>
            </a:r>
            <a:endParaRPr lang="en-US" sz="2400" dirty="0"/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37085" y="2640281"/>
            <a:ext cx="5905826" cy="28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37085" y="3429000"/>
            <a:ext cx="6678386" cy="28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C99F6E4D-B4B9-C7CA-3227-E7CAE8A9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7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86348" y="1339056"/>
            <a:ext cx="8066314" cy="6858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-873894" y="203759"/>
            <a:ext cx="12192000" cy="1143000"/>
          </a:xfrm>
        </p:spPr>
        <p:txBody>
          <a:bodyPr/>
          <a:lstStyle/>
          <a:p>
            <a:r>
              <a:rPr lang="fa-IR" dirty="0" err="1"/>
              <a:t>الگوریتم</a:t>
            </a:r>
            <a:r>
              <a:rPr lang="fa-IR" dirty="0"/>
              <a:t> یادگیری تقریبی </a:t>
            </a:r>
            <a:r>
              <a:rPr lang="en-US" dirty="0"/>
              <a:t>Q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2356644"/>
            <a:ext cx="9296400" cy="4267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fa-IR" sz="2400" b="1" dirty="0"/>
              <a:t>یادگیری با استفاده از توابع خطی 𝑞 :</a:t>
            </a:r>
            <a:endParaRPr lang="en-US" sz="2400" b="1" dirty="0"/>
          </a:p>
          <a:p>
            <a:pPr lvl="1">
              <a:lnSpc>
                <a:spcPct val="170000"/>
              </a:lnSpc>
            </a:pPr>
            <a:r>
              <a:rPr lang="fa-IR" sz="2000" dirty="0"/>
              <a:t> دریافت یک نمونه </a:t>
            </a:r>
            <a:r>
              <a:rPr lang="en-US" sz="2000" dirty="0"/>
              <a:t>(</a:t>
            </a:r>
            <a:r>
              <a:rPr lang="en-US" sz="2000" dirty="0" err="1"/>
              <a:t>s,a,r,s</a:t>
            </a:r>
            <a:r>
              <a:rPr lang="en-US" sz="2000" dirty="0"/>
              <a:t>’)</a:t>
            </a:r>
            <a:endParaRPr lang="fa-IR" sz="2000" dirty="0"/>
          </a:p>
          <a:p>
            <a:pPr lvl="1">
              <a:lnSpc>
                <a:spcPct val="110000"/>
              </a:lnSpc>
            </a:pPr>
            <a:endParaRPr lang="fa-IR" sz="2000" dirty="0"/>
          </a:p>
          <a:p>
            <a:pPr lvl="1">
              <a:lnSpc>
                <a:spcPct val="110000"/>
              </a:lnSpc>
            </a:pPr>
            <a:r>
              <a:rPr lang="fa-IR" sz="2000" dirty="0"/>
              <a:t> محاسبه اختلاف بین انجام واقعی عمل و تخمین ان عمل</a:t>
            </a:r>
          </a:p>
          <a:p>
            <a:pPr>
              <a:lnSpc>
                <a:spcPct val="110000"/>
              </a:lnSpc>
            </a:pPr>
            <a:endParaRPr lang="en-US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 marL="0" indent="0">
              <a:lnSpc>
                <a:spcPct val="110000"/>
              </a:lnSpc>
              <a:buNone/>
            </a:pPr>
            <a:endParaRPr lang="en-US" sz="2400" dirty="0"/>
          </a:p>
          <a:p>
            <a:pPr>
              <a:lnSpc>
                <a:spcPct val="110000"/>
              </a:lnSpc>
            </a:pPr>
            <a:r>
              <a:rPr lang="fa-IR" sz="2400" b="1" dirty="0"/>
              <a:t> تفسیر </a:t>
            </a:r>
            <a:r>
              <a:rPr lang="fa-IR" sz="2400" b="1" dirty="0" err="1"/>
              <a:t>شهودی</a:t>
            </a:r>
            <a:r>
              <a:rPr lang="fa-IR" sz="2400" b="1" dirty="0"/>
              <a:t>:</a:t>
            </a:r>
          </a:p>
          <a:p>
            <a:pPr lvl="1">
              <a:lnSpc>
                <a:spcPct val="110000"/>
              </a:lnSpc>
            </a:pPr>
            <a:r>
              <a:rPr lang="fa-IR" sz="2000" dirty="0"/>
              <a:t>تنظیم وزن مربوط به </a:t>
            </a:r>
            <a:r>
              <a:rPr lang="fa-IR" sz="2000" dirty="0" err="1"/>
              <a:t>ویژگی‌های</a:t>
            </a:r>
            <a:r>
              <a:rPr lang="fa-IR" sz="2000" dirty="0"/>
              <a:t> فعال.</a:t>
            </a:r>
          </a:p>
          <a:p>
            <a:pPr lvl="1">
              <a:lnSpc>
                <a:spcPct val="110000"/>
              </a:lnSpc>
            </a:pPr>
            <a:r>
              <a:rPr lang="fa-IR" sz="2000" dirty="0"/>
              <a:t>یعنی، اگر به طور ناگهانی اتفاق بدی بیفتد، وزن مربوط به ان ویژگی کاهش داده </a:t>
            </a:r>
            <a:r>
              <a:rPr lang="fa-IR" sz="2000" dirty="0" err="1"/>
              <a:t>می‌شود</a:t>
            </a:r>
            <a:r>
              <a:rPr lang="fa-IR" sz="2000" dirty="0"/>
              <a:t> و این عمل باعث </a:t>
            </a:r>
            <a:r>
              <a:rPr lang="fa-IR" sz="2000" dirty="0" err="1"/>
              <a:t>می‌شود</a:t>
            </a:r>
            <a:r>
              <a:rPr lang="fa-IR" sz="2000" dirty="0"/>
              <a:t> تمام حالت های مشابه که این ویژگی را دارند، </a:t>
            </a:r>
            <a:r>
              <a:rPr lang="fa-IR" sz="2000" dirty="0" err="1"/>
              <a:t>ازنظر</a:t>
            </a:r>
            <a:r>
              <a:rPr lang="fa-IR" sz="2000" dirty="0"/>
              <a:t> عامل کم </a:t>
            </a:r>
            <a:r>
              <a:rPr lang="fa-IR" sz="2000" dirty="0" err="1"/>
              <a:t>ارزش‌تر</a:t>
            </a:r>
            <a:r>
              <a:rPr lang="fa-IR" sz="2000" dirty="0"/>
              <a:t> شوند.</a:t>
            </a:r>
            <a:endParaRPr lang="en-US" sz="1200" dirty="0"/>
          </a:p>
          <a:p>
            <a:pPr>
              <a:lnSpc>
                <a:spcPct val="110000"/>
              </a:lnSpc>
            </a:pPr>
            <a:endParaRPr lang="fa-IR" sz="2400" b="1" dirty="0"/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81126" y="4692463"/>
            <a:ext cx="3972928" cy="261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410275" y="5243191"/>
            <a:ext cx="3835493" cy="2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5948" y="1567656"/>
            <a:ext cx="7052317" cy="30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82318" y="4031788"/>
            <a:ext cx="3972928" cy="4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6393460" y="3289952"/>
            <a:ext cx="2161786" cy="239761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-229014" y="4669766"/>
            <a:ext cx="1600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/>
            <a:r>
              <a:rPr lang="fa-IR" sz="1600" dirty="0">
                <a:solidFill>
                  <a:srgbClr val="C00000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: مقادیر دقیق </a:t>
            </a:r>
            <a:r>
              <a:rPr lang="en-US" sz="1600" dirty="0">
                <a:solidFill>
                  <a:srgbClr val="C00000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Q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-610014" y="5212350"/>
            <a:ext cx="19812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/>
            <a:r>
              <a:rPr lang="fa-IR" sz="1600" dirty="0">
                <a:solidFill>
                  <a:srgbClr val="C00000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: مقادیر تقریبی </a:t>
            </a:r>
            <a:r>
              <a:rPr lang="en-US" sz="1600" dirty="0">
                <a:solidFill>
                  <a:srgbClr val="C00000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Q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="" xmlns:a16="http://schemas.microsoft.com/office/drawing/2014/main" id="{25A2AB3F-CDE4-6C4F-8FD0-F1A96FBB7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464" y="2444675"/>
            <a:ext cx="1770708" cy="1489128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AC078BE-8425-700D-9540-05DC02D5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2250" y="6481763"/>
            <a:ext cx="2743200" cy="365125"/>
          </a:xfrm>
        </p:spPr>
        <p:txBody>
          <a:bodyPr/>
          <a:lstStyle/>
          <a:p>
            <a:fld id="{8C4B360F-5A13-DC41-A52C-F05D51B168B2}" type="slidenum">
              <a:rPr lang="en-US" smtClean="0"/>
              <a:t>47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E2D67F3-27B7-E3E4-1628-8C1C3EA39866}"/>
              </a:ext>
            </a:extLst>
          </p:cNvPr>
          <p:cNvSpPr txBox="1"/>
          <p:nvPr/>
        </p:nvSpPr>
        <p:spPr>
          <a:xfrm>
            <a:off x="6719733" y="6970890"/>
            <a:ext cx="5472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b="1" dirty="0"/>
              <a:t>توجیه رسمی</a:t>
            </a:r>
            <a:r>
              <a:rPr lang="fa-IR" sz="1800" dirty="0"/>
              <a:t>: روش کمترین </a:t>
            </a:r>
            <a:r>
              <a:rPr lang="fa-IR" sz="1800" dirty="0" err="1"/>
              <a:t>مربعات</a:t>
            </a:r>
            <a:r>
              <a:rPr lang="fa-IR" sz="1800" dirty="0"/>
              <a:t> آنلاین </a:t>
            </a:r>
            <a:r>
              <a:rPr lang="en-US" sz="1800" dirty="0"/>
              <a:t>online least squares)</a:t>
            </a:r>
            <a:r>
              <a:rPr lang="fa-IR" sz="1800" dirty="0"/>
              <a:t>)</a:t>
            </a:r>
            <a:endParaRPr lang="en-US" sz="1800" dirty="0"/>
          </a:p>
          <a:p>
            <a:pPr marL="0" algn="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8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3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03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en-US" dirty="0"/>
              <a:t>Q</a:t>
            </a:r>
            <a:r>
              <a:rPr lang="fa-IR" dirty="0"/>
              <a:t>-</a:t>
            </a:r>
            <a:r>
              <a:rPr lang="fa-IR" dirty="0" err="1"/>
              <a:t>پکمن</a:t>
            </a:r>
            <a:endParaRPr lang="en-US" dirty="0"/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184264" y="1233478"/>
            <a:ext cx="5225529" cy="28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667001" y="6248400"/>
            <a:ext cx="5410200" cy="2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7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9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30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1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7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7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 Box 28"/>
          <p:cNvSpPr txBox="1">
            <a:spLocks noChangeArrowheads="1"/>
          </p:cNvSpPr>
          <p:nvPr/>
        </p:nvSpPr>
        <p:spPr bwMode="auto">
          <a:xfrm>
            <a:off x="9746746" y="7082790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 (L11D10)]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5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6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50224D86-6760-9B37-7859-E8AE0318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BA7939E-A911-E196-0DCE-DEDDAFEE0FEF}"/>
              </a:ext>
            </a:extLst>
          </p:cNvPr>
          <p:cNvSpPr txBox="1"/>
          <p:nvPr/>
        </p:nvSpPr>
        <p:spPr>
          <a:xfrm>
            <a:off x="2285016" y="442954"/>
            <a:ext cx="253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solidFill>
                  <a:srgbClr val="C00000"/>
                </a:solidFill>
              </a:rPr>
              <a:t>عکس فاصله تا نزدیکترین نقطه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6009A08-BE7C-F25E-839B-FA0DF042A970}"/>
              </a:ext>
            </a:extLst>
          </p:cNvPr>
          <p:cNvSpPr txBox="1"/>
          <p:nvPr/>
        </p:nvSpPr>
        <p:spPr>
          <a:xfrm>
            <a:off x="6142459" y="543964"/>
            <a:ext cx="2534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>
                <a:solidFill>
                  <a:srgbClr val="C00000"/>
                </a:solidFill>
              </a:rPr>
              <a:t>عکس فاصله تا نزدیکترین روح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E40DF486-4986-84A7-17DF-49ED0D4B7078}"/>
              </a:ext>
            </a:extLst>
          </p:cNvPr>
          <p:cNvCxnSpPr/>
          <p:nvPr/>
        </p:nvCxnSpPr>
        <p:spPr>
          <a:xfrm>
            <a:off x="3752193" y="728630"/>
            <a:ext cx="285380" cy="425811"/>
          </a:xfrm>
          <a:prstGeom prst="straightConnector1">
            <a:avLst/>
          </a:prstGeom>
          <a:ln w="12700">
            <a:solidFill>
              <a:srgbClr val="C8002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C4E3B513-D351-E17E-DC3E-ABDC90522FE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629400" y="913296"/>
            <a:ext cx="780393" cy="304800"/>
          </a:xfrm>
          <a:prstGeom prst="straightConnector1">
            <a:avLst/>
          </a:prstGeom>
          <a:ln w="12700">
            <a:solidFill>
              <a:srgbClr val="C80029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 descr="txp_fig">
            <a:extLst>
              <a:ext uri="{FF2B5EF4-FFF2-40B4-BE49-F238E27FC236}">
                <a16:creationId xmlns="" xmlns:a16="http://schemas.microsoft.com/office/drawing/2014/main" id="{99A50D04-6617-BBD7-40FE-81EDB26F6BB8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6128262" y="55242"/>
            <a:ext cx="3835493" cy="26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>
            <a:extLst>
              <a:ext uri="{FF2B5EF4-FFF2-40B4-BE49-F238E27FC236}">
                <a16:creationId xmlns="" xmlns:a16="http://schemas.microsoft.com/office/drawing/2014/main" id="{35DDF15E-98F7-B540-C646-4873829F1E0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855081" y="-1587"/>
            <a:ext cx="3972928" cy="413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902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fa-IR" dirty="0" err="1"/>
              <a:t>ویدئوی</a:t>
            </a:r>
            <a:r>
              <a:rPr lang="fa-IR" dirty="0"/>
              <a:t> نمایشی از یادگیری تقریبی</a:t>
            </a:r>
            <a:r>
              <a:rPr lang="en-US" dirty="0"/>
              <a:t> Q </a:t>
            </a:r>
            <a:r>
              <a:rPr lang="fa-IR" dirty="0"/>
              <a:t>در بازی </a:t>
            </a:r>
            <a:r>
              <a:rPr lang="fa-IR" dirty="0" err="1"/>
              <a:t>پکمن</a:t>
            </a:r>
            <a:endParaRPr lang="fa-IR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676400"/>
            <a:ext cx="8290560" cy="5181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30350A-6453-04F8-F3BB-0C236B7A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1D56E55-7D6D-6903-9852-AFF9BE2AF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030795" y="1676400"/>
            <a:ext cx="7651575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آفلاین</a:t>
            </a:r>
            <a:r>
              <a:rPr lang="fa-IR" dirty="0"/>
              <a:t> (</a:t>
            </a:r>
            <a:r>
              <a:rPr lang="en-US" dirty="0"/>
              <a:t>MDP</a:t>
            </a:r>
            <a:r>
              <a:rPr lang="fa-IR" dirty="0"/>
              <a:t>)</a:t>
            </a:r>
            <a:r>
              <a:rPr lang="en-US" dirty="0"/>
              <a:t> </a:t>
            </a:r>
            <a:r>
              <a:rPr lang="fa-IR" dirty="0"/>
              <a:t>یا آنلاین (یادگیری تقویتی)؟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>
                <a:latin typeface="Calibri" pitchFamily="34" charset="0"/>
              </a:rPr>
              <a:t>راه حل </a:t>
            </a:r>
            <a:r>
              <a:rPr lang="fa-IR" sz="3200" dirty="0" err="1">
                <a:latin typeface="Calibri" pitchFamily="34" charset="0"/>
              </a:rPr>
              <a:t>آفلاین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>
                <a:latin typeface="Calibri" pitchFamily="34" charset="0"/>
              </a:rPr>
              <a:t>یادگیری </a:t>
            </a:r>
            <a:r>
              <a:rPr lang="fa-IR" sz="3200" dirty="0" err="1">
                <a:latin typeface="Calibri" pitchFamily="34" charset="0"/>
              </a:rPr>
              <a:t>انلاین</a:t>
            </a:r>
            <a:endParaRPr lang="en-US" sz="3200" dirty="0">
              <a:latin typeface="Calibri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2E68931-8788-9C27-A5DD-A245175C7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0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روش سنتی (</a:t>
            </a:r>
            <a:r>
              <a:rPr lang="en-US" dirty="0"/>
              <a:t>Approximate Q-Learning</a:t>
            </a:r>
            <a:r>
              <a:rPr lang="fa-IR" dirty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4738" y="398891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/>
              <a:t>ورودی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090150" y="3762104"/>
            <a:ext cx="2011680" cy="822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استخراج ویژگی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376410" y="4173584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104370" y="4158344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815570" y="3746864"/>
            <a:ext cx="2011680" cy="822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>
                <a:solidFill>
                  <a:schemeClr val="tx1"/>
                </a:solidFill>
              </a:rPr>
              <a:t>تقریب </a:t>
            </a:r>
            <a:r>
              <a:rPr lang="en-US" dirty="0">
                <a:solidFill>
                  <a:schemeClr val="tx1"/>
                </a:solidFill>
              </a:rPr>
              <a:t> Q</a:t>
            </a:r>
            <a:endParaRPr lang="fa-IR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827250" y="4127864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75576" y="1971198"/>
            <a:ext cx="10515600" cy="4351338"/>
          </a:xfrm>
        </p:spPr>
        <p:txBody>
          <a:bodyPr>
            <a:normAutofit/>
          </a:bodyPr>
          <a:lstStyle/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fa-IR" sz="2400" dirty="0"/>
              <a:t>طراح تعدادی ویژگی برای مساله طراحی </a:t>
            </a:r>
            <a:r>
              <a:rPr lang="fa-IR" sz="2400" dirty="0" err="1"/>
              <a:t>می‌کند</a:t>
            </a:r>
            <a:r>
              <a:rPr lang="fa-IR" sz="2400" dirty="0"/>
              <a:t>. ( نیاز به دانش طراح)</a:t>
            </a:r>
          </a:p>
          <a:p>
            <a:pPr>
              <a:buFont typeface="Wingdings" charset="2"/>
              <a:buChar char="ü"/>
            </a:pPr>
            <a:r>
              <a:rPr lang="fa-IR" sz="2400" dirty="0"/>
              <a:t>طراح، قوانینی را برای استفاده از این </a:t>
            </a:r>
            <a:r>
              <a:rPr lang="fa-IR" sz="2400" dirty="0" err="1"/>
              <a:t>ویژگی‌ها</a:t>
            </a:r>
            <a:r>
              <a:rPr lang="fa-IR" sz="2400" dirty="0"/>
              <a:t> مشخص </a:t>
            </a:r>
            <a:r>
              <a:rPr lang="fa-IR" sz="2400" dirty="0" err="1"/>
              <a:t>می‌کند</a:t>
            </a:r>
            <a:r>
              <a:rPr lang="fa-IR" sz="2400" dirty="0"/>
              <a:t> تا تقریب تابع </a:t>
            </a:r>
            <a:r>
              <a:rPr lang="en-US" sz="2400" dirty="0"/>
              <a:t>Q </a:t>
            </a:r>
            <a:r>
              <a:rPr lang="fa-IR" sz="2400" dirty="0"/>
              <a:t> و انتخاب عمل انجام شود (نیاز به دانش طراح)</a:t>
            </a:r>
          </a:p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endParaRPr lang="fa-IR" sz="2400" dirty="0"/>
          </a:p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endParaRPr lang="fa-IR" sz="2400" dirty="0"/>
          </a:p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endParaRPr lang="fa-IR" sz="2400" dirty="0"/>
          </a:p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endParaRPr lang="fa-IR" sz="2400" dirty="0"/>
          </a:p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endParaRPr lang="fa-IR" sz="2400" dirty="0"/>
          </a:p>
          <a:p>
            <a:pPr>
              <a:buFont typeface="Wingdings" charset="2"/>
              <a:buChar char="ü"/>
            </a:pPr>
            <a:r>
              <a:rPr lang="fa-IR" sz="2400" dirty="0"/>
              <a:t>در این روش، تمام </a:t>
            </a:r>
            <a:r>
              <a:rPr lang="fa-IR" sz="2400" dirty="0" err="1"/>
              <a:t>تصمیم‌گیری‌ها</a:t>
            </a:r>
            <a:r>
              <a:rPr lang="fa-IR" sz="2400" dirty="0"/>
              <a:t> بر </a:t>
            </a:r>
            <a:r>
              <a:rPr lang="fa-IR" sz="2400" dirty="0" err="1"/>
              <a:t>پایه‌ی</a:t>
            </a:r>
            <a:r>
              <a:rPr lang="fa-IR" sz="2400" dirty="0"/>
              <a:t> </a:t>
            </a:r>
            <a:r>
              <a:rPr lang="fa-IR" sz="2400" dirty="0" err="1"/>
              <a:t>ویژگی‌ها</a:t>
            </a:r>
            <a:r>
              <a:rPr lang="fa-IR" sz="2400" dirty="0"/>
              <a:t> و قوانین </a:t>
            </a:r>
            <a:r>
              <a:rPr lang="fa-IR" sz="2400" dirty="0" err="1"/>
              <a:t>تعریف‌شده</a:t>
            </a:r>
            <a:r>
              <a:rPr lang="fa-IR" sz="2400" dirty="0"/>
              <a:t> توسط طراح انجام </a:t>
            </a:r>
            <a:r>
              <a:rPr lang="fa-IR" sz="2400" dirty="0" err="1"/>
              <a:t>می‌شود</a:t>
            </a:r>
            <a:r>
              <a:rPr lang="fa-IR" sz="2400" dirty="0"/>
              <a:t>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53213" y="4727049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/>
              <a:t>توسط طراح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39956" y="468443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/>
              <a:t>توسط طراح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0AD8064-5254-E99E-0D66-C5AE4AEED8B6}"/>
              </a:ext>
            </a:extLst>
          </p:cNvPr>
          <p:cNvSpPr txBox="1"/>
          <p:nvPr/>
        </p:nvSpPr>
        <p:spPr>
          <a:xfrm>
            <a:off x="7261718" y="3893106"/>
            <a:ext cx="17299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/>
              <a:t>خروجی</a:t>
            </a:r>
          </a:p>
          <a:p>
            <a:pPr algn="ctr" rtl="1"/>
            <a:r>
              <a:rPr lang="fa-IR" sz="1400" dirty="0"/>
              <a:t>(ارزش </a:t>
            </a:r>
            <a:r>
              <a:rPr lang="en-US" sz="1400" dirty="0"/>
              <a:t>Q </a:t>
            </a:r>
            <a:r>
              <a:rPr lang="fa-IR" sz="1400" dirty="0"/>
              <a:t> برای هر عمل)</a:t>
            </a:r>
          </a:p>
          <a:p>
            <a:pPr marL="0" algn="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5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13" grpId="0" animBg="1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تقریب </a:t>
            </a:r>
            <a:r>
              <a:rPr lang="en-US" dirty="0"/>
              <a:t>Q</a:t>
            </a:r>
            <a:r>
              <a:rPr lang="fa-IR" dirty="0"/>
              <a:t> با یادگیری ماشین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86155" y="425606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/>
              <a:t>ورودی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21567" y="4029253"/>
            <a:ext cx="2011680" cy="822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استخراج ویژگی قابل آموزش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2607827" y="4440733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35787" y="4425493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46987" y="4014013"/>
            <a:ext cx="2011680" cy="822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>
                <a:solidFill>
                  <a:schemeClr val="tx1"/>
                </a:solidFill>
              </a:rPr>
              <a:t>تقریب </a:t>
            </a:r>
            <a:r>
              <a:rPr lang="en-US" dirty="0">
                <a:solidFill>
                  <a:schemeClr val="tx1"/>
                </a:solidFill>
              </a:rPr>
              <a:t>Q</a:t>
            </a:r>
            <a:endParaRPr lang="fa-IR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058667" y="4395013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05305" y="4227652"/>
            <a:ext cx="17299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/>
              <a:t>خروجی</a:t>
            </a:r>
          </a:p>
          <a:p>
            <a:pPr algn="ctr" rtl="1"/>
            <a:r>
              <a:rPr lang="fa-IR" sz="1400" dirty="0"/>
              <a:t>(ارزش </a:t>
            </a:r>
            <a:r>
              <a:rPr lang="en-US" sz="1400" dirty="0"/>
              <a:t>Q </a:t>
            </a:r>
            <a:r>
              <a:rPr lang="fa-IR" sz="1400" dirty="0"/>
              <a:t> برای هر عمل)</a:t>
            </a:r>
          </a:p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77041" y="1853584"/>
            <a:ext cx="10515600" cy="4351338"/>
          </a:xfrm>
        </p:spPr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fa-IR" dirty="0"/>
              <a:t>استخراج ویژگی توسط ماشین در یک مرحله یاد گرفته می شود.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fa-IR" dirty="0"/>
          </a:p>
          <a:p>
            <a:pPr algn="r" rtl="1">
              <a:buFont typeface="Wingdings" charset="2"/>
              <a:buChar char="ü"/>
            </a:pPr>
            <a:r>
              <a:rPr lang="fa-IR" dirty="0"/>
              <a:t>قوانین برای ویژگی ها، توسط ماشین یادگیری و تعیین </a:t>
            </a:r>
            <a:r>
              <a:rPr lang="fa-IR" dirty="0" err="1"/>
              <a:t>می‌شود</a:t>
            </a:r>
            <a:r>
              <a:rPr lang="fa-IR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16" y="4852213"/>
            <a:ext cx="5683250" cy="8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3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تقریب </a:t>
            </a:r>
            <a:r>
              <a:rPr lang="en-US" dirty="0"/>
              <a:t>Q</a:t>
            </a:r>
            <a:r>
              <a:rPr lang="fa-IR" dirty="0"/>
              <a:t> با یادگیری عمیق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-56695" y="509357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 dirty="0"/>
              <a:t>ورودی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78717" y="4866762"/>
            <a:ext cx="2011680" cy="822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استخراج ویژگی قابل آموزش</a:t>
            </a:r>
          </a:p>
          <a:p>
            <a:pPr marL="0" algn="ctr" defTabSz="914400" rtl="1" eaLnBrk="1" latinLnBrk="0" hangingPunct="1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(لایه ۱)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664977" y="5278242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92937" y="5263002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359385" y="4877842"/>
            <a:ext cx="2011680" cy="822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>
                <a:solidFill>
                  <a:schemeClr val="tx1"/>
                </a:solidFill>
              </a:rPr>
              <a:t>تقریب </a:t>
            </a:r>
            <a:r>
              <a:rPr lang="en-US" dirty="0">
                <a:solidFill>
                  <a:schemeClr val="tx1"/>
                </a:solidFill>
              </a:rPr>
              <a:t>Q</a:t>
            </a:r>
            <a:endParaRPr lang="fa-IR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371065" y="5258842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1764424"/>
            <a:ext cx="10515600" cy="4351338"/>
          </a:xfrm>
        </p:spPr>
        <p:txBody>
          <a:bodyPr/>
          <a:lstStyle/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endParaRPr lang="fa-IR" dirty="0"/>
          </a:p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fa-IR" dirty="0"/>
              <a:t>استخراج ویژگی به صورت سلسله </a:t>
            </a:r>
            <a:r>
              <a:rPr lang="fa-IR" dirty="0" err="1"/>
              <a:t>مراتبی</a:t>
            </a:r>
            <a:r>
              <a:rPr lang="fa-IR" dirty="0"/>
              <a:t> توسط ماشین یاد گرفته می شود. (هر لایه از روی لایه قبلی </a:t>
            </a:r>
            <a:r>
              <a:rPr lang="fa-IR" dirty="0" err="1"/>
              <a:t>ویژگی‌ها</a:t>
            </a:r>
            <a:r>
              <a:rPr lang="fa-IR" dirty="0"/>
              <a:t> را محاسبه </a:t>
            </a:r>
            <a:r>
              <a:rPr lang="fa-IR" dirty="0" err="1"/>
              <a:t>می‌کند</a:t>
            </a:r>
            <a:r>
              <a:rPr lang="fa-IR" dirty="0"/>
              <a:t>)</a:t>
            </a:r>
          </a:p>
          <a:p>
            <a: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fa-IR" dirty="0"/>
          </a:p>
          <a:p>
            <a:pPr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ü"/>
            </a:pPr>
            <a:r>
              <a:rPr lang="fa-IR" dirty="0"/>
              <a:t>یافتن قوانین برای ویژگی ها، توسط ماشین یادگیری شود.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852372" y="5271907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09654" y="4902650"/>
            <a:ext cx="2011680" cy="822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استخراج ویژگی قابل آموزش</a:t>
            </a:r>
          </a:p>
          <a:p>
            <a:pPr marL="0" algn="ctr" defTabSz="914400" rtl="1" eaLnBrk="1" latinLnBrk="0" hangingPunct="1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(لایه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623874" y="5298890"/>
            <a:ext cx="7137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18213" y="5037815"/>
            <a:ext cx="37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fa-IR"/>
              <a:t>...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38" y="7389051"/>
            <a:ext cx="9537700" cy="220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67312F4-027F-FCB2-A4E9-9C80EB3D8C51}"/>
              </a:ext>
            </a:extLst>
          </p:cNvPr>
          <p:cNvSpPr txBox="1"/>
          <p:nvPr/>
        </p:nvSpPr>
        <p:spPr>
          <a:xfrm>
            <a:off x="10580387" y="5093576"/>
            <a:ext cx="172996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1" eaLnBrk="1" latinLnBrk="0" hangingPunct="1"/>
            <a:r>
              <a:rPr lang="fa-IR" dirty="0"/>
              <a:t>خروجی</a:t>
            </a:r>
          </a:p>
          <a:p>
            <a:pPr algn="ctr" rtl="1"/>
            <a:r>
              <a:rPr lang="fa-IR" sz="1400" dirty="0"/>
              <a:t>(ارزش </a:t>
            </a:r>
            <a:r>
              <a:rPr lang="en-US" sz="1400" dirty="0"/>
              <a:t>Q </a:t>
            </a:r>
            <a:r>
              <a:rPr lang="fa-IR" sz="1400" dirty="0"/>
              <a:t> برای هر عمل)</a:t>
            </a:r>
          </a:p>
          <a:p>
            <a:pPr marL="0" algn="r" defTabSz="914400" rtl="1" eaLnBrk="1" latinLnBrk="0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7B3FC7-F443-1AF1-6D4E-214D4DD26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3A5C879-731E-75CB-DFD1-29D73CA57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918" y="2141537"/>
            <a:ext cx="503488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a-IR" sz="2400" dirty="0"/>
              <a:t>تولید و </a:t>
            </a:r>
            <a:r>
              <a:rPr lang="fa-IR" sz="2400" dirty="0" err="1"/>
              <a:t>به‌روزرسانی</a:t>
            </a:r>
            <a:r>
              <a:rPr lang="fa-IR" sz="2400" dirty="0"/>
              <a:t> یک جدول </a:t>
            </a:r>
            <a:r>
              <a:rPr lang="en-US" sz="2400" dirty="0"/>
              <a:t>Q </a:t>
            </a:r>
            <a:r>
              <a:rPr lang="fa-IR" sz="2400" dirty="0"/>
              <a:t> ممکن است در </a:t>
            </a:r>
            <a:r>
              <a:rPr lang="fa-IR" sz="2400" dirty="0" err="1"/>
              <a:t>محیط‌هایی</a:t>
            </a:r>
            <a:r>
              <a:rPr lang="fa-IR" sz="2400" dirty="0"/>
              <a:t> با فضای حالت بزرگ ناکارآمد شود.</a:t>
            </a:r>
          </a:p>
          <a:p>
            <a:pPr>
              <a:lnSpc>
                <a:spcPct val="100000"/>
              </a:lnSpc>
            </a:pPr>
            <a:endParaRPr lang="fa-IR" sz="2400" dirty="0"/>
          </a:p>
          <a:p>
            <a:pPr>
              <a:lnSpc>
                <a:spcPct val="100000"/>
              </a:lnSpc>
            </a:pPr>
            <a:endParaRPr lang="fa-IR" sz="2400" dirty="0"/>
          </a:p>
          <a:p>
            <a:pPr>
              <a:lnSpc>
                <a:spcPct val="100000"/>
              </a:lnSpc>
            </a:pPr>
            <a:endParaRPr lang="fa-IR" sz="2400" dirty="0"/>
          </a:p>
          <a:p>
            <a:pPr>
              <a:lnSpc>
                <a:spcPct val="100000"/>
              </a:lnSpc>
            </a:pPr>
            <a:r>
              <a:rPr lang="fa-IR" sz="2400" dirty="0"/>
              <a:t> </a:t>
            </a:r>
            <a:r>
              <a:rPr lang="fa-IR" sz="2400" dirty="0" err="1"/>
              <a:t>به‌جای</a:t>
            </a:r>
            <a:r>
              <a:rPr lang="fa-IR" sz="2400" dirty="0"/>
              <a:t> استفاده از جدول </a:t>
            </a:r>
            <a:r>
              <a:rPr lang="en-US" sz="2400" dirty="0"/>
              <a:t>Q</a:t>
            </a:r>
            <a:r>
              <a:rPr lang="fa-IR" sz="2400" dirty="0"/>
              <a:t> ، </a:t>
            </a:r>
            <a:r>
              <a:rPr lang="fa-IR" sz="2400" dirty="0" err="1"/>
              <a:t>می‌توان</a:t>
            </a:r>
            <a:r>
              <a:rPr lang="fa-IR" sz="2400" dirty="0"/>
              <a:t> یک </a:t>
            </a:r>
            <a:r>
              <a:rPr lang="fa-IR" sz="2400" dirty="0" err="1"/>
              <a:t>شبکه‌ی</a:t>
            </a:r>
            <a:r>
              <a:rPr lang="fa-IR" sz="2400" dirty="0"/>
              <a:t> عصبی </a:t>
            </a:r>
            <a:r>
              <a:rPr lang="fa-IR" sz="2400" dirty="0" err="1"/>
              <a:t>پیاده‌سازی</a:t>
            </a:r>
            <a:r>
              <a:rPr lang="fa-IR" sz="2400" dirty="0"/>
              <a:t> کرد که یک حالت را دریافت کرده و مقادیر </a:t>
            </a:r>
            <a:r>
              <a:rPr lang="en-US" sz="2400" dirty="0"/>
              <a:t>Q </a:t>
            </a:r>
            <a:r>
              <a:rPr lang="fa-IR" sz="2400" dirty="0"/>
              <a:t> را برای هر عمل، بر اساس آن حالت، تقریب بزند.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71A41B7-08CD-955E-6CEC-638F6940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 descr="A blue square with white text&#10;&#10;Description automatically generated">
            <a:extLst>
              <a:ext uri="{FF2B5EF4-FFF2-40B4-BE49-F238E27FC236}">
                <a16:creationId xmlns="" xmlns:a16="http://schemas.microsoft.com/office/drawing/2014/main" id="{4CCC5C5D-9C6A-445B-063F-BDFC70959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17" y="1390168"/>
            <a:ext cx="5873084" cy="2211161"/>
          </a:xfrm>
          <a:prstGeom prst="rect">
            <a:avLst/>
          </a:prstGeom>
        </p:spPr>
      </p:pic>
      <p:pic>
        <p:nvPicPr>
          <p:cNvPr id="10" name="Picture 9" descr="A blue square with white text&#10;&#10;Description automatically generated">
            <a:extLst>
              <a:ext uri="{FF2B5EF4-FFF2-40B4-BE49-F238E27FC236}">
                <a16:creationId xmlns="" xmlns:a16="http://schemas.microsoft.com/office/drawing/2014/main" id="{0336D27A-20CB-BE4D-29B4-FA03A65CE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16" y="4057904"/>
            <a:ext cx="5762709" cy="207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821EA23-0062-11A6-DD29-84845E742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366382-4A16-434F-D4C2-2DD307746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3723E21-314C-75B2-C665-0B1F2DE7D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918" y="1789346"/>
            <a:ext cx="503488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a-IR" sz="2400" dirty="0"/>
              <a:t> </a:t>
            </a:r>
            <a:r>
              <a:rPr lang="fa-IR" sz="2400" dirty="0" err="1"/>
              <a:t>به‌جای</a:t>
            </a:r>
            <a:r>
              <a:rPr lang="fa-IR" sz="2400" dirty="0"/>
              <a:t> استفاده از جدول </a:t>
            </a:r>
            <a:r>
              <a:rPr lang="en-US" sz="2400" dirty="0"/>
              <a:t>Q</a:t>
            </a:r>
            <a:r>
              <a:rPr lang="fa-IR" sz="2400" dirty="0"/>
              <a:t> ، </a:t>
            </a:r>
            <a:r>
              <a:rPr lang="fa-IR" sz="2400" dirty="0" err="1"/>
              <a:t>می‌توان</a:t>
            </a:r>
            <a:r>
              <a:rPr lang="fa-IR" sz="2400" dirty="0"/>
              <a:t> یک </a:t>
            </a:r>
            <a:r>
              <a:rPr lang="fa-IR" sz="2400" dirty="0" err="1"/>
              <a:t>شبکه‌ی</a:t>
            </a:r>
            <a:r>
              <a:rPr lang="fa-IR" sz="2400" dirty="0"/>
              <a:t> عصبی </a:t>
            </a:r>
            <a:r>
              <a:rPr lang="fa-IR" sz="2400" dirty="0" err="1"/>
              <a:t>پیاده‌سازی</a:t>
            </a:r>
            <a:r>
              <a:rPr lang="fa-IR" sz="2400" dirty="0"/>
              <a:t> کرد که یک حالت را دریافت کرده و مقادیر </a:t>
            </a:r>
            <a:r>
              <a:rPr lang="en-US" sz="2400" dirty="0"/>
              <a:t>Q </a:t>
            </a:r>
            <a:r>
              <a:rPr lang="fa-IR" sz="2400" dirty="0"/>
              <a:t> را برای هر عمل، بر اساس آن حالت، تقریب بزند.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02FD322-4FBE-916D-F025-4ECAD144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54</a:t>
            </a:fld>
            <a:endParaRPr lang="en-US"/>
          </a:p>
        </p:txBody>
      </p:sp>
      <p:pic>
        <p:nvPicPr>
          <p:cNvPr id="10" name="Picture 9" descr="A blue square with white text&#10;&#10;Description automatically generated">
            <a:extLst>
              <a:ext uri="{FF2B5EF4-FFF2-40B4-BE49-F238E27FC236}">
                <a16:creationId xmlns="" xmlns:a16="http://schemas.microsoft.com/office/drawing/2014/main" id="{94912DAB-EB3A-9D63-71B8-D68D91EF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91" y="1570983"/>
            <a:ext cx="5762709" cy="2079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5015"/>
            <a:ext cx="12192000" cy="241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F133CA2-1E65-14AF-2F7B-A2CF3AF14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5775AE-ABC8-5F84-E827-4B8EE532C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0AAA5C7-037C-00BD-10F5-54183002E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EB23B37-6A40-367D-F2BA-1C0FCFCCF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1971" y="2005012"/>
            <a:ext cx="5618576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a-IR" sz="2400" dirty="0"/>
              <a:t>بازی</a:t>
            </a:r>
            <a:r>
              <a:rPr lang="en-US" sz="2400" b="1" dirty="0"/>
              <a:t>Space Invaders</a:t>
            </a:r>
            <a:r>
              <a:rPr lang="en-US" sz="2400" dirty="0"/>
              <a:t> </a:t>
            </a:r>
            <a:r>
              <a:rPr lang="fa-IR" sz="2400" dirty="0"/>
              <a:t>:</a:t>
            </a:r>
          </a:p>
          <a:p>
            <a:pPr lvl="1">
              <a:lnSpc>
                <a:spcPct val="100000"/>
              </a:lnSpc>
            </a:pPr>
            <a:r>
              <a:rPr lang="fa-IR" sz="2000" dirty="0"/>
              <a:t>محیط دارای </a:t>
            </a:r>
            <a:r>
              <a:rPr lang="fa-IR" sz="2000" dirty="0" err="1"/>
              <a:t>ویژگی‌های</a:t>
            </a:r>
            <a:r>
              <a:rPr lang="fa-IR" sz="2000" dirty="0"/>
              <a:t> مانند دشمن، سپر محافظ و امتیاز است که باید از طریق مشاهده و یادگیری بهینه شوند.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در هر گام، عامل تصویری از محیط را به عنوان </a:t>
            </a:r>
            <a:r>
              <a:rPr lang="fa-IR" sz="1800" b="1" dirty="0"/>
              <a:t>مشاهده</a:t>
            </a:r>
            <a:r>
              <a:rPr lang="en-US" sz="1800" dirty="0"/>
              <a:t> </a:t>
            </a:r>
            <a:r>
              <a:rPr lang="fa-IR" sz="1800" dirty="0"/>
              <a:t>دریافت </a:t>
            </a:r>
            <a:r>
              <a:rPr lang="fa-IR" sz="1800" dirty="0" err="1"/>
              <a:t>می‌کند</a:t>
            </a:r>
            <a:r>
              <a:rPr lang="fa-IR" sz="1800" dirty="0"/>
              <a:t>.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بر اساس این مشاهده، عامل یک </a:t>
            </a:r>
            <a:r>
              <a:rPr lang="fa-IR" sz="1800" b="1" dirty="0"/>
              <a:t>عمل</a:t>
            </a:r>
            <a:r>
              <a:rPr lang="en-US" sz="1800" dirty="0"/>
              <a:t> </a:t>
            </a:r>
            <a:r>
              <a:rPr lang="fa-IR" sz="1800" dirty="0"/>
              <a:t>انتخاب </a:t>
            </a:r>
            <a:r>
              <a:rPr lang="fa-IR" sz="1800" dirty="0" err="1"/>
              <a:t>می‌کند</a:t>
            </a:r>
            <a:r>
              <a:rPr lang="fa-IR" sz="1800" dirty="0"/>
              <a:t> (مثلاً حرکت به راست یا شلیک کردن).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پس از انجام عمل، عامل یک </a:t>
            </a:r>
            <a:r>
              <a:rPr lang="fa-IR" sz="1800" b="1" dirty="0"/>
              <a:t>پاداش</a:t>
            </a:r>
            <a:r>
              <a:rPr lang="en-US" sz="1800" dirty="0"/>
              <a:t> </a:t>
            </a:r>
            <a:r>
              <a:rPr lang="fa-IR" sz="1800" dirty="0"/>
              <a:t>دریافت </a:t>
            </a:r>
            <a:r>
              <a:rPr lang="fa-IR" sz="1800" dirty="0" err="1"/>
              <a:t>می‌کند</a:t>
            </a:r>
            <a:r>
              <a:rPr lang="fa-IR" sz="1800" dirty="0"/>
              <a:t>.</a:t>
            </a:r>
          </a:p>
          <a:p>
            <a:pPr lvl="2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1800" dirty="0"/>
              <a:t>هدف عامل، یادگیری سیاستی است که بتواند بیشترین پاداش ممکن را در طول زمان </a:t>
            </a:r>
            <a:r>
              <a:rPr lang="fa-IR" sz="1800" dirty="0" err="1"/>
              <a:t>به‌دست</a:t>
            </a:r>
            <a:r>
              <a:rPr lang="fa-IR" sz="1800" dirty="0"/>
              <a:t> آورد.</a:t>
            </a:r>
          </a:p>
        </p:txBody>
      </p:sp>
      <p:pic>
        <p:nvPicPr>
          <p:cNvPr id="3" name="Content Placeholder 5" descr="A screenshot of a video game&#10;&#10;Description automatically generated">
            <a:extLst>
              <a:ext uri="{FF2B5EF4-FFF2-40B4-BE49-F238E27FC236}">
                <a16:creationId xmlns="" xmlns:a16="http://schemas.microsoft.com/office/drawing/2014/main" id="{F60CC78F-AE50-247E-BBE9-32CBF919B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41" y="1690688"/>
            <a:ext cx="3489345" cy="1847109"/>
          </a:xfrm>
          <a:prstGeom prst="rect">
            <a:avLst/>
          </a:prstGeom>
        </p:spPr>
      </p:pic>
      <p:pic>
        <p:nvPicPr>
          <p:cNvPr id="5" name="Picture 4" descr="A screenshot of a computer game&#10;&#10;Description automatically generated">
            <a:extLst>
              <a:ext uri="{FF2B5EF4-FFF2-40B4-BE49-F238E27FC236}">
                <a16:creationId xmlns="" xmlns:a16="http://schemas.microsoft.com/office/drawing/2014/main" id="{445468BC-DF43-3BF3-1743-BB7A4A4D5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4" y="3801549"/>
            <a:ext cx="4987636" cy="273736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="" xmlns:a16="http://schemas.microsoft.com/office/drawing/2014/main" id="{AE72076A-BF4C-72CD-E966-E03D7B07B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45744" y="1027906"/>
            <a:ext cx="7772400" cy="465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0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DCE8B6-2136-F2B6-1AF3-D74F3BB3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FC7237B-E2FC-E7F4-310A-648952E2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56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35BF2374-C7E8-7AB0-D6A4-071E5CBC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a-IR" sz="2400" dirty="0"/>
              <a:t>بازی</a:t>
            </a:r>
            <a:r>
              <a:rPr lang="en-US" sz="2400" b="1" dirty="0"/>
              <a:t>Space Invaders</a:t>
            </a:r>
            <a:r>
              <a:rPr lang="en-US" sz="2400" dirty="0"/>
              <a:t> </a:t>
            </a:r>
            <a:r>
              <a:rPr lang="fa-IR" sz="2400" dirty="0"/>
              <a:t>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ورودی </a:t>
            </a:r>
            <a:r>
              <a:rPr lang="fa-IR" sz="2000" b="1" dirty="0" err="1"/>
              <a:t>شبکه‌ی</a:t>
            </a:r>
            <a:r>
              <a:rPr lang="fa-IR" sz="2000" b="1" dirty="0"/>
              <a:t> عصبی: </a:t>
            </a:r>
            <a:r>
              <a:rPr lang="fa-IR" sz="2000" dirty="0" err="1"/>
              <a:t>مشاهده‌ی</a:t>
            </a:r>
            <a:r>
              <a:rPr lang="fa-IR" sz="2000" dirty="0"/>
              <a:t> ماشین که به صورت یک بردار یا </a:t>
            </a:r>
            <a:r>
              <a:rPr lang="fa-IR" sz="2000" dirty="0" err="1"/>
              <a:t>ماتریس</a:t>
            </a:r>
            <a:r>
              <a:rPr lang="fa-IR" sz="2000" dirty="0"/>
              <a:t> نمایش داده </a:t>
            </a:r>
            <a:r>
              <a:rPr lang="fa-IR" sz="2000" dirty="0" err="1"/>
              <a:t>می‌شود</a:t>
            </a:r>
            <a:r>
              <a:rPr lang="fa-IR" sz="2000" dirty="0"/>
              <a:t>.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a-IR" sz="2000" b="1" dirty="0"/>
              <a:t>خروجی </a:t>
            </a:r>
            <a:r>
              <a:rPr lang="fa-IR" sz="2000" b="1" dirty="0" err="1"/>
              <a:t>شبکه‌ی</a:t>
            </a:r>
            <a:r>
              <a:rPr lang="fa-IR" sz="2000" b="1" dirty="0"/>
              <a:t> عصبی: </a:t>
            </a:r>
            <a:r>
              <a:rPr lang="fa-IR" sz="2000" dirty="0"/>
              <a:t>یک بردار از عمل ‌ها (هر بردار </a:t>
            </a:r>
            <a:r>
              <a:rPr lang="fa-IR" sz="2000" dirty="0" err="1"/>
              <a:t>متناظر</a:t>
            </a:r>
            <a:r>
              <a:rPr lang="fa-IR" sz="2000" dirty="0"/>
              <a:t> با یک </a:t>
            </a:r>
            <a:r>
              <a:rPr lang="fa-IR" sz="2000" dirty="0" err="1"/>
              <a:t>نورون</a:t>
            </a:r>
            <a:r>
              <a:rPr lang="fa-IR" sz="2000" dirty="0"/>
              <a:t> در </a:t>
            </a:r>
            <a:r>
              <a:rPr lang="fa-IR" sz="2000" dirty="0" err="1"/>
              <a:t>لایه‌ی</a:t>
            </a:r>
            <a:r>
              <a:rPr lang="fa-IR" sz="2000" dirty="0"/>
              <a:t> خروجی) است.  باید بیشترین مقدار </a:t>
            </a:r>
            <a:r>
              <a:rPr lang="en-US" sz="2000" dirty="0"/>
              <a:t> Q </a:t>
            </a:r>
            <a:r>
              <a:rPr lang="fa-IR" sz="2000" dirty="0"/>
              <a:t>از این بردار انتخاب کنیم.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fa-IR" dirty="0"/>
          </a:p>
          <a:p>
            <a:pPr>
              <a:lnSpc>
                <a:spcPct val="100000"/>
              </a:lnSpc>
            </a:pPr>
            <a:r>
              <a:rPr lang="fa-IR" sz="2400" dirty="0"/>
              <a:t>مزیت استفاده از شبکه (عصبی) به جای جدول </a:t>
            </a:r>
            <a:r>
              <a:rPr lang="en-US" sz="2400" dirty="0"/>
              <a:t>Q</a:t>
            </a:r>
            <a:r>
              <a:rPr lang="fa-IR" sz="2400" dirty="0"/>
              <a:t> </a:t>
            </a:r>
            <a:r>
              <a:rPr lang="en-US" sz="2400" dirty="0"/>
              <a:t> </a:t>
            </a:r>
            <a:r>
              <a:rPr lang="fa-IR" sz="2400" dirty="0"/>
              <a:t>چیست؟</a:t>
            </a:r>
            <a:endParaRPr lang="en-US" sz="2400" dirty="0"/>
          </a:p>
          <a:p>
            <a:pPr lvl="1">
              <a:lnSpc>
                <a:spcPct val="100000"/>
              </a:lnSpc>
              <a:buFont typeface="Wingdings" pitchFamily="2" charset="2"/>
              <a:buChar char="ü"/>
            </a:pPr>
            <a:r>
              <a:rPr lang="fa-IR" sz="2000" dirty="0"/>
              <a:t> </a:t>
            </a:r>
            <a:r>
              <a:rPr lang="fa-IR" sz="2000" b="1" dirty="0" err="1"/>
              <a:t>تعمیم‌دهی</a:t>
            </a:r>
            <a:r>
              <a:rPr lang="fa-IR" sz="2000" b="1" dirty="0"/>
              <a:t> (</a:t>
            </a:r>
            <a:r>
              <a:rPr lang="en-US" sz="2000" b="1" dirty="0"/>
              <a:t>Generalization</a:t>
            </a:r>
            <a:r>
              <a:rPr lang="fa-IR" sz="2000" b="1" dirty="0"/>
              <a:t>)</a:t>
            </a:r>
            <a:endParaRPr lang="en-US" sz="2000" dirty="0"/>
          </a:p>
          <a:p>
            <a:pPr>
              <a:lnSpc>
                <a:spcPct val="100000"/>
              </a:lnSpc>
            </a:pPr>
            <a:endParaRPr lang="en-US" sz="2400" dirty="0"/>
          </a:p>
        </p:txBody>
      </p:sp>
      <p:pic>
        <p:nvPicPr>
          <p:cNvPr id="11" name="Picture 10" descr="A diagram of a video game controller&#10;&#10;Description automatically generated">
            <a:extLst>
              <a:ext uri="{FF2B5EF4-FFF2-40B4-BE49-F238E27FC236}">
                <a16:creationId xmlns="" xmlns:a16="http://schemas.microsoft.com/office/drawing/2014/main" id="{B9299257-62B6-2D11-5C71-A9854ED1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292038"/>
            <a:ext cx="6636026" cy="22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0567994-70A4-A26E-A6AB-5BE0CF944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E154BF-75F2-0860-61CF-6CBAA3CD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22" y="103477"/>
            <a:ext cx="10515600" cy="1325563"/>
          </a:xfrm>
        </p:spPr>
        <p:txBody>
          <a:bodyPr/>
          <a:lstStyle/>
          <a:p>
            <a:r>
              <a:rPr lang="fa-IR" dirty="0"/>
              <a:t>یادگیری تقویتی ـ ـ مرور کلی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EC7C846-D75A-7609-FD50-56FE7D87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1346500"/>
            <a:ext cx="10515600" cy="51924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fa-IR" b="1" dirty="0">
                <a:solidFill>
                  <a:srgbClr val="C00000"/>
                </a:solidFill>
              </a:rPr>
              <a:t>یادگیری تقویتی منفعل (</a:t>
            </a:r>
            <a:r>
              <a:rPr lang="en-US" b="1" dirty="0">
                <a:solidFill>
                  <a:srgbClr val="C00000"/>
                </a:solidFill>
              </a:rPr>
              <a:t>Passive RL</a:t>
            </a:r>
            <a:r>
              <a:rPr lang="fa-IR" b="1" dirty="0">
                <a:solidFill>
                  <a:srgbClr val="C00000"/>
                </a:solidFill>
              </a:rPr>
              <a:t>) :</a:t>
            </a:r>
            <a:endParaRPr lang="en-US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rgbClr val="C00000"/>
                </a:solidFill>
              </a:rPr>
              <a:t>یاد گرفتن از </a:t>
            </a:r>
            <a:r>
              <a:rPr lang="fa-IR" sz="2100" dirty="0" err="1">
                <a:solidFill>
                  <a:srgbClr val="C00000"/>
                </a:solidFill>
              </a:rPr>
              <a:t>تجربه‌ها</a:t>
            </a:r>
            <a:r>
              <a:rPr lang="fa-IR" sz="2100" dirty="0">
                <a:solidFill>
                  <a:srgbClr val="C00000"/>
                </a:solidFill>
              </a:rPr>
              <a:t> (عامل با یک سیاست از </a:t>
            </a:r>
            <a:r>
              <a:rPr lang="fa-IR" sz="2100" dirty="0" err="1">
                <a:solidFill>
                  <a:srgbClr val="C00000"/>
                </a:solidFill>
              </a:rPr>
              <a:t>پیش‌مشخص‌شده</a:t>
            </a:r>
            <a:r>
              <a:rPr lang="fa-IR" sz="2100" dirty="0">
                <a:solidFill>
                  <a:srgbClr val="C00000"/>
                </a:solidFill>
              </a:rPr>
              <a:t> حرکت </a:t>
            </a:r>
            <a:r>
              <a:rPr lang="fa-IR" sz="2100" dirty="0" err="1">
                <a:solidFill>
                  <a:srgbClr val="C00000"/>
                </a:solidFill>
              </a:rPr>
              <a:t>می‌کند</a:t>
            </a:r>
            <a:r>
              <a:rPr lang="fa-IR" sz="2100" dirty="0">
                <a:solidFill>
                  <a:srgbClr val="C00000"/>
                </a:solidFill>
              </a:rPr>
              <a:t> و هدف آن ارزیابی ارزش </a:t>
            </a:r>
            <a:r>
              <a:rPr lang="fa-IR" sz="2100" dirty="0" err="1">
                <a:solidFill>
                  <a:srgbClr val="C00000"/>
                </a:solidFill>
              </a:rPr>
              <a:t>حالت‌ها</a:t>
            </a:r>
            <a:r>
              <a:rPr lang="fa-IR" sz="2100" dirty="0">
                <a:solidFill>
                  <a:srgbClr val="C00000"/>
                </a:solidFill>
              </a:rPr>
              <a:t> است، نه </a:t>
            </a:r>
            <a:r>
              <a:rPr lang="fa-IR" sz="2100" dirty="0" err="1">
                <a:solidFill>
                  <a:srgbClr val="C00000"/>
                </a:solidFill>
              </a:rPr>
              <a:t>تصمیم‌گیری</a:t>
            </a:r>
            <a:r>
              <a:rPr lang="fa-IR" sz="2100" dirty="0">
                <a:solidFill>
                  <a:srgbClr val="C00000"/>
                </a:solidFill>
              </a:rPr>
              <a:t>)</a:t>
            </a:r>
            <a:endParaRPr lang="fa-IR" dirty="0">
              <a:solidFill>
                <a:srgbClr val="C00000"/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>
                <a:solidFill>
                  <a:srgbClr val="C00000"/>
                </a:solidFill>
              </a:rPr>
              <a:t>یادگیری مبتنی بر مدل :</a:t>
            </a: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</a:pPr>
            <a:r>
              <a:rPr lang="fa-IR" dirty="0">
                <a:solidFill>
                  <a:srgbClr val="C00000"/>
                </a:solidFill>
              </a:rPr>
              <a:t>عامل ابتدا مدل </a:t>
            </a:r>
            <a:r>
              <a:rPr lang="en-US" dirty="0">
                <a:solidFill>
                  <a:srgbClr val="C00000"/>
                </a:solidFill>
              </a:rPr>
              <a:t>MDP</a:t>
            </a:r>
            <a:r>
              <a:rPr lang="fa-IR" dirty="0">
                <a:solidFill>
                  <a:srgbClr val="C00000"/>
                </a:solidFill>
              </a:rPr>
              <a:t> (یعنی </a:t>
            </a:r>
            <a:r>
              <a:rPr lang="en-US" dirty="0">
                <a:solidFill>
                  <a:srgbClr val="C00000"/>
                </a:solidFill>
              </a:rPr>
              <a:t> T</a:t>
            </a:r>
            <a:r>
              <a:rPr lang="fa-IR" dirty="0">
                <a:solidFill>
                  <a:srgbClr val="C00000"/>
                </a:solidFill>
              </a:rPr>
              <a:t>و </a:t>
            </a:r>
            <a:r>
              <a:rPr lang="en-US" dirty="0">
                <a:solidFill>
                  <a:srgbClr val="C00000"/>
                </a:solidFill>
              </a:rPr>
              <a:t>R</a:t>
            </a:r>
            <a:r>
              <a:rPr lang="fa-IR" dirty="0">
                <a:solidFill>
                  <a:srgbClr val="C00000"/>
                </a:solidFill>
              </a:rPr>
              <a:t>) را بر </a:t>
            </a:r>
            <a:r>
              <a:rPr lang="fa-IR" dirty="0" err="1">
                <a:solidFill>
                  <a:srgbClr val="C00000"/>
                </a:solidFill>
              </a:rPr>
              <a:t>پایه‌ی</a:t>
            </a:r>
            <a:r>
              <a:rPr lang="fa-IR" dirty="0">
                <a:solidFill>
                  <a:srgbClr val="C00000"/>
                </a:solidFill>
              </a:rPr>
              <a:t> </a:t>
            </a:r>
            <a:r>
              <a:rPr lang="fa-IR" dirty="0" err="1">
                <a:solidFill>
                  <a:srgbClr val="C00000"/>
                </a:solidFill>
              </a:rPr>
              <a:t>تجربه‌های</a:t>
            </a:r>
            <a:r>
              <a:rPr lang="fa-IR" dirty="0">
                <a:solidFill>
                  <a:srgbClr val="C00000"/>
                </a:solidFill>
              </a:rPr>
              <a:t> خود تخمین </a:t>
            </a:r>
            <a:r>
              <a:rPr lang="fa-IR" dirty="0" err="1">
                <a:solidFill>
                  <a:srgbClr val="C00000"/>
                </a:solidFill>
              </a:rPr>
              <a:t>می‌زند</a:t>
            </a:r>
            <a:r>
              <a:rPr lang="fa-IR" dirty="0">
                <a:solidFill>
                  <a:srgbClr val="C00000"/>
                </a:solidFill>
              </a:rPr>
              <a:t>. سپس با استفاده از این مدل تقریبی، ارزش </a:t>
            </a:r>
            <a:r>
              <a:rPr lang="fa-IR" dirty="0" err="1">
                <a:solidFill>
                  <a:srgbClr val="C00000"/>
                </a:solidFill>
              </a:rPr>
              <a:t>حالت‌ها</a:t>
            </a:r>
            <a:r>
              <a:rPr lang="fa-IR" dirty="0">
                <a:solidFill>
                  <a:srgbClr val="C00000"/>
                </a:solidFill>
              </a:rPr>
              <a:t> را محاسبه </a:t>
            </a:r>
            <a:r>
              <a:rPr lang="fa-IR" dirty="0" err="1">
                <a:solidFill>
                  <a:srgbClr val="C00000"/>
                </a:solidFill>
              </a:rPr>
              <a:t>می‌کند</a:t>
            </a:r>
            <a:r>
              <a:rPr lang="fa-IR" dirty="0">
                <a:solidFill>
                  <a:srgbClr val="C00000"/>
                </a:solidFill>
              </a:rPr>
              <a:t>.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مستقل از مدل:</a:t>
            </a:r>
            <a:endParaRPr lang="en-US" b="1" dirty="0"/>
          </a:p>
          <a:p>
            <a:pPr marL="1371600" lvl="3" indent="0">
              <a:lnSpc>
                <a:spcPct val="120000"/>
              </a:lnSpc>
              <a:buNone/>
            </a:pPr>
            <a:r>
              <a:rPr lang="fa-IR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عامل فقط بر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پایه‌ی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تجربه، بدون دانستن مدل، ارزش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حالت‌ها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 را محاسبه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می‌کند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.(مستقیماً ارزش هر حالت را یاد </a:t>
            </a:r>
            <a:r>
              <a:rPr lang="fa-IR" dirty="0" err="1">
                <a:solidFill>
                  <a:schemeClr val="bg2">
                    <a:lumMod val="50000"/>
                  </a:schemeClr>
                </a:solidFill>
              </a:rPr>
              <a:t>می‌گیرد</a:t>
            </a:r>
            <a:r>
              <a:rPr lang="fa-IR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ارزیابی مستقیم: </a:t>
            </a:r>
            <a:r>
              <a:rPr lang="fa-IR" dirty="0" err="1"/>
              <a:t>محاسبه‌ی</a:t>
            </a:r>
            <a:r>
              <a:rPr lang="fa-IR" dirty="0"/>
              <a:t> میانگین مجموع </a:t>
            </a:r>
            <a:r>
              <a:rPr lang="fa-IR" dirty="0" err="1"/>
              <a:t>پاداش‌ها</a:t>
            </a:r>
            <a:r>
              <a:rPr lang="fa-IR" dirty="0"/>
              <a:t> در </a:t>
            </a:r>
            <a:r>
              <a:rPr lang="fa-IR" dirty="0" err="1"/>
              <a:t>اپیزودها</a:t>
            </a:r>
            <a:endParaRPr lang="fa-IR" dirty="0"/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یادگیری </a:t>
            </a:r>
            <a:r>
              <a:rPr lang="fa-IR" b="1" dirty="0" err="1"/>
              <a:t>تفاضل</a:t>
            </a:r>
            <a:r>
              <a:rPr lang="fa-IR" b="1" dirty="0"/>
              <a:t> زمانی: </a:t>
            </a:r>
            <a:r>
              <a:rPr lang="en-US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حالت با استفاده از ارزش حالت بعدی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fa-IR" dirty="0"/>
          </a:p>
          <a:p>
            <a:pPr rtl="1">
              <a:lnSpc>
                <a:spcPct val="120000"/>
              </a:lnSpc>
            </a:pPr>
            <a:r>
              <a:rPr lang="fa-IR" b="1" dirty="0"/>
              <a:t>یادگیری تقویتی فعال </a:t>
            </a:r>
            <a:r>
              <a:rPr lang="en-US" b="1" dirty="0"/>
              <a:t>Active RL)</a:t>
            </a:r>
            <a:r>
              <a:rPr lang="fa-IR" b="1" dirty="0"/>
              <a:t>): </a:t>
            </a:r>
            <a:endParaRPr lang="en-US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عامل خودش باید تصمیم بگیرد و تجربه‌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جمع‌آوری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کند 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عامل دیگر فقط یک سیاست را دنبال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نمی‌کند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، بلکه باید خودش سیاست بهینه را کشف کند. بنابراین، علاوه ‌بر یادگیری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ارزش‌ها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، باید انتخاب عمل نیز انجام دهد.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</a:rPr>
              <a:t>(</a:t>
            </a:r>
            <a:endParaRPr lang="fa-IR" sz="2100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fa-IR" b="1" dirty="0"/>
              <a:t>یادگیری مستقل از مدل :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Q-Learning</a:t>
            </a:r>
            <a:r>
              <a:rPr lang="fa-IR" b="1" dirty="0"/>
              <a:t>: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</a:t>
            </a:r>
            <a:r>
              <a:rPr lang="fa-IR" dirty="0"/>
              <a:t> با استفاده از </a:t>
            </a:r>
            <a:r>
              <a:rPr lang="fa-IR" dirty="0" err="1"/>
              <a:t>بیشینه‌ی</a:t>
            </a:r>
            <a:r>
              <a:rPr lang="fa-IR" dirty="0"/>
              <a:t> ارزش </a:t>
            </a:r>
            <a:r>
              <a:rPr lang="en-US" dirty="0"/>
              <a:t>Q-state </a:t>
            </a:r>
            <a:r>
              <a:rPr lang="fa-IR" dirty="0"/>
              <a:t> های حالت بعدی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:Approximate Q-Learning</a:t>
            </a:r>
            <a:r>
              <a:rPr lang="fa-IR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 </a:t>
            </a:r>
            <a:r>
              <a:rPr lang="fa-IR" dirty="0"/>
              <a:t> با استفاده از یک تابع تقریب</a:t>
            </a:r>
            <a:endParaRPr lang="en-US" dirty="0"/>
          </a:p>
          <a:p>
            <a:pPr lvl="2">
              <a:lnSpc>
                <a:spcPct val="120000"/>
              </a:lnSpc>
            </a:pPr>
            <a:endParaRPr lang="fa-IR" dirty="0"/>
          </a:p>
          <a:p>
            <a:pPr lvl="1">
              <a:lnSpc>
                <a:spcPct val="120000"/>
              </a:lnSpc>
            </a:pPr>
            <a:r>
              <a:rPr lang="fa-IR" b="1" dirty="0" err="1"/>
              <a:t>چالش‌های</a:t>
            </a:r>
            <a:r>
              <a:rPr lang="fa-IR" b="1" dirty="0"/>
              <a:t> اصلی: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</a:t>
            </a:r>
            <a:r>
              <a:rPr lang="fa-IR" dirty="0" err="1"/>
              <a:t>به‌صورت</a:t>
            </a:r>
            <a:r>
              <a:rPr lang="fa-IR" dirty="0"/>
              <a:t> مؤثر محیط را کاوش کند؟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بین کاوش (</a:t>
            </a:r>
            <a:r>
              <a:rPr lang="en-US" dirty="0"/>
              <a:t>exploration</a:t>
            </a:r>
            <a:r>
              <a:rPr lang="fa-IR" dirty="0"/>
              <a:t>) و </a:t>
            </a:r>
            <a:r>
              <a:rPr lang="fa-IR" dirty="0" err="1"/>
              <a:t>بهره‌برداری</a:t>
            </a:r>
            <a:r>
              <a:rPr lang="fa-IR" dirty="0"/>
              <a:t> (</a:t>
            </a:r>
            <a:r>
              <a:rPr lang="en-US" dirty="0"/>
              <a:t>exploitation</a:t>
            </a:r>
            <a:r>
              <a:rPr lang="fa-IR" dirty="0"/>
              <a:t>) تعادل برقرار کند؟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6D1E1B-49B8-F9A9-722B-B2334DAF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264C5F4-AE0A-CBFD-5046-1D79A7811F24}"/>
              </a:ext>
            </a:extLst>
          </p:cNvPr>
          <p:cNvSpPr txBox="1"/>
          <p:nvPr/>
        </p:nvSpPr>
        <p:spPr>
          <a:xfrm rot="5400000">
            <a:off x="9509950" y="3118743"/>
            <a:ext cx="6479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Value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DCA52C9-F0A1-F5AC-772D-3C7C64C7CBFA}"/>
              </a:ext>
            </a:extLst>
          </p:cNvPr>
          <p:cNvSpPr txBox="1"/>
          <p:nvPr/>
        </p:nvSpPr>
        <p:spPr>
          <a:xfrm rot="5400000">
            <a:off x="10001395" y="4943100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29634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یادگیری تقویتی منفعل - مبتنی بر مدل</a:t>
            </a:r>
            <a:endParaRPr 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noFill/>
          <a:ln w="3175">
            <a:noFill/>
          </a:ln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fa-IR" sz="2600" dirty="0" err="1"/>
              <a:t>ایده‌ی</a:t>
            </a:r>
            <a:r>
              <a:rPr lang="fa-IR" sz="2600" dirty="0"/>
              <a:t> یادگیری مبتنی بر مدل</a:t>
            </a:r>
            <a:r>
              <a:rPr lang="en-US" sz="2600" dirty="0"/>
              <a:t>:</a:t>
            </a:r>
          </a:p>
          <a:p>
            <a:pPr lvl="1">
              <a:lnSpc>
                <a:spcPct val="100000"/>
              </a:lnSpc>
            </a:pPr>
            <a:r>
              <a:rPr lang="fa-IR" sz="2200" dirty="0"/>
              <a:t>یادگیری یک مدل تقریبی بر مبنای تجربیات</a:t>
            </a:r>
          </a:p>
          <a:p>
            <a:pPr lvl="1">
              <a:lnSpc>
                <a:spcPct val="100000"/>
              </a:lnSpc>
            </a:pPr>
            <a:r>
              <a:rPr lang="fa-IR" sz="2200" dirty="0"/>
              <a:t>به </a:t>
            </a:r>
            <a:r>
              <a:rPr lang="fa-IR" sz="2200" dirty="0" err="1"/>
              <a:t>دست‌آوردن</a:t>
            </a:r>
            <a:r>
              <a:rPr lang="fa-IR" sz="2200" dirty="0"/>
              <a:t> مقادیر طوریکه انگار مدل </a:t>
            </a:r>
            <a:r>
              <a:rPr lang="fa-IR" sz="2200" dirty="0" err="1"/>
              <a:t>یادگرفته‌شده</a:t>
            </a:r>
            <a:r>
              <a:rPr lang="fa-IR" sz="2200" dirty="0"/>
              <a:t> صحیح است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fa-IR" sz="2600" dirty="0"/>
              <a:t>گام اول: یادگیری یک مدل تجربی از </a:t>
            </a:r>
            <a:r>
              <a:rPr lang="en-US" sz="2600" dirty="0"/>
              <a:t>MDP</a:t>
            </a:r>
            <a:endParaRPr lang="fa-IR" sz="2600" dirty="0"/>
          </a:p>
          <a:p>
            <a:pPr lvl="1">
              <a:lnSpc>
                <a:spcPct val="100000"/>
              </a:lnSpc>
            </a:pPr>
            <a:r>
              <a:rPr lang="fa-IR" sz="2200" dirty="0"/>
              <a:t>شمارش تعداد </a:t>
            </a:r>
            <a:r>
              <a:rPr lang="en-US" sz="2200" dirty="0"/>
              <a:t>s’</a:t>
            </a:r>
            <a:r>
              <a:rPr lang="fa-IR" sz="2200" dirty="0"/>
              <a:t> ها</a:t>
            </a:r>
            <a:r>
              <a:rPr lang="en-US" sz="2200" dirty="0"/>
              <a:t> </a:t>
            </a:r>
            <a:r>
              <a:rPr lang="fa-IR" sz="2200" dirty="0"/>
              <a:t>به </a:t>
            </a:r>
            <a:r>
              <a:rPr lang="fa-IR" sz="2200" dirty="0" err="1"/>
              <a:t>ازای</a:t>
            </a:r>
            <a:r>
              <a:rPr lang="fa-IR" sz="2200" dirty="0"/>
              <a:t> هر </a:t>
            </a:r>
            <a:r>
              <a:rPr lang="en-US" sz="2200" dirty="0"/>
              <a:t> s, a</a:t>
            </a:r>
          </a:p>
          <a:p>
            <a:pPr lvl="1">
              <a:lnSpc>
                <a:spcPct val="100000"/>
              </a:lnSpc>
            </a:pPr>
            <a:r>
              <a:rPr lang="fa-IR" sz="2200" dirty="0" err="1"/>
              <a:t>نرمال‌سازی</a:t>
            </a:r>
            <a:r>
              <a:rPr lang="fa-IR" sz="2200" dirty="0"/>
              <a:t> برای به دست آوردن مقدار تقریبی</a:t>
            </a:r>
          </a:p>
          <a:p>
            <a:pPr lvl="1">
              <a:lnSpc>
                <a:spcPct val="100000"/>
              </a:lnSpc>
            </a:pPr>
            <a:r>
              <a:rPr lang="fa-IR" sz="2200" dirty="0"/>
              <a:t>یادگیری مقادیر                        با توجه به </a:t>
            </a:r>
            <a:r>
              <a:rPr lang="fa-IR" sz="2200" dirty="0" err="1"/>
              <a:t>تجربه‌های</a:t>
            </a:r>
            <a:r>
              <a:rPr lang="fa-IR" sz="2200" dirty="0"/>
              <a:t> </a:t>
            </a:r>
            <a:r>
              <a:rPr lang="en-US" sz="2200" dirty="0"/>
              <a:t> </a:t>
            </a:r>
            <a:r>
              <a:rPr lang="en-US" sz="2200" i="1" dirty="0"/>
              <a:t>(s, a, s’)</a:t>
            </a:r>
          </a:p>
          <a:p>
            <a:pPr>
              <a:lnSpc>
                <a:spcPct val="100000"/>
              </a:lnSpc>
            </a:pPr>
            <a:endParaRPr lang="en-US" sz="2800" dirty="0"/>
          </a:p>
          <a:p>
            <a:pPr>
              <a:lnSpc>
                <a:spcPct val="100000"/>
              </a:lnSpc>
            </a:pPr>
            <a:r>
              <a:rPr lang="fa-IR" sz="2600" dirty="0"/>
              <a:t>گام دوم: حل کردن </a:t>
            </a:r>
            <a:r>
              <a:rPr lang="en-US" sz="2600" dirty="0"/>
              <a:t>MDP </a:t>
            </a:r>
            <a:r>
              <a:rPr lang="fa-IR" sz="2600" dirty="0"/>
              <a:t> یاد گرفته شده.</a:t>
            </a:r>
          </a:p>
          <a:p>
            <a:pPr lvl="1">
              <a:lnSpc>
                <a:spcPct val="100000"/>
              </a:lnSpc>
            </a:pPr>
            <a:r>
              <a:rPr lang="fa-IR" sz="1800" dirty="0"/>
              <a:t> </a:t>
            </a:r>
            <a:r>
              <a:rPr lang="fa-IR" sz="2200" dirty="0"/>
              <a:t>مثلا با استفاده از </a:t>
            </a:r>
            <a:r>
              <a:rPr lang="fa-IR" sz="2200" dirty="0" err="1"/>
              <a:t>الگوریتم</a:t>
            </a:r>
            <a:r>
              <a:rPr lang="fa-IR" sz="2200" dirty="0"/>
              <a:t> تکرار مقدار.</a:t>
            </a:r>
            <a:endParaRPr lang="en-US" sz="2200" dirty="0"/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117900" y="4162046"/>
            <a:ext cx="819612" cy="205043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8459223" y="4442890"/>
            <a:ext cx="843803" cy="213570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0089" y="3654425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296" y="1690688"/>
            <a:ext cx="3420645" cy="1828800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C035B29-5809-E155-24CD-899A7EC9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5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یادگیری مبتنی بر مدل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6668" y="1505227"/>
            <a:ext cx="2441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سیاست ورودی</a:t>
            </a:r>
            <a:r>
              <a:rPr lang="en-US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err="1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اپیزودهای</a:t>
            </a:r>
            <a:r>
              <a:rPr lang="fa-IR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مشاهده شده (آموزش)</a:t>
            </a:r>
            <a:endParaRPr lang="en-US" dirty="0">
              <a:solidFill>
                <a:schemeClr val="accent2"/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مدل </a:t>
            </a:r>
            <a:r>
              <a:rPr lang="fa-IR" sz="2800" dirty="0" err="1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یادگرفته</a:t>
            </a:r>
            <a:r>
              <a:rPr lang="fa-IR" sz="2800" dirty="0">
                <a:solidFill>
                  <a:schemeClr val="accent2"/>
                </a:solidFill>
                <a:latin typeface="IRNazanin" panose="02000506000000020002" pitchFamily="2" charset="-78"/>
                <a:cs typeface="IRNazanin" panose="02000506000000020002" pitchFamily="2" charset="-78"/>
              </a:rPr>
              <a:t> شده</a:t>
            </a:r>
            <a:endParaRPr lang="en-US" dirty="0">
              <a:solidFill>
                <a:schemeClr val="accent2"/>
              </a:solidFill>
              <a:latin typeface="IRNazanin" panose="02000506000000020002" pitchFamily="2" charset="-78"/>
              <a:cs typeface="IRNazanin" panose="02000506000000020002" pitchFamily="2" charset="-78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FF3B51C-3D22-02E9-31E7-234F5444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98BCC19-C8CC-D615-51C2-87BAEFB3B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DE76F9-8CD6-6065-7264-80A46126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22" y="103477"/>
            <a:ext cx="10515600" cy="1325563"/>
          </a:xfrm>
        </p:spPr>
        <p:txBody>
          <a:bodyPr/>
          <a:lstStyle/>
          <a:p>
            <a:r>
              <a:rPr lang="fa-IR" dirty="0"/>
              <a:t>یادگیری تقویتی ـ ـ مرور کلی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C71E476-75EA-DFA7-0FDA-54695B905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1346500"/>
            <a:ext cx="10515600" cy="519241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fa-IR" b="1" dirty="0">
                <a:solidFill>
                  <a:srgbClr val="C00000"/>
                </a:solidFill>
              </a:rPr>
              <a:t>یادگیری تقویتی منفعل (</a:t>
            </a:r>
            <a:r>
              <a:rPr lang="en-US" b="1" dirty="0">
                <a:solidFill>
                  <a:srgbClr val="C00000"/>
                </a:solidFill>
              </a:rPr>
              <a:t>Passive RL</a:t>
            </a:r>
            <a:r>
              <a:rPr lang="fa-IR" b="1" dirty="0">
                <a:solidFill>
                  <a:srgbClr val="C00000"/>
                </a:solidFill>
              </a:rPr>
              <a:t>) :</a:t>
            </a:r>
            <a:endParaRPr lang="en-US" b="1" dirty="0">
              <a:solidFill>
                <a:srgbClr val="C0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rgbClr val="C00000"/>
                </a:solidFill>
              </a:rPr>
              <a:t>یاد گرفتن از </a:t>
            </a:r>
            <a:r>
              <a:rPr lang="fa-IR" sz="2100" dirty="0" err="1">
                <a:solidFill>
                  <a:srgbClr val="C00000"/>
                </a:solidFill>
              </a:rPr>
              <a:t>تجربه‌ها</a:t>
            </a:r>
            <a:r>
              <a:rPr lang="fa-IR" sz="2100" dirty="0">
                <a:solidFill>
                  <a:srgbClr val="C00000"/>
                </a:solidFill>
              </a:rPr>
              <a:t> (عامل با یک سیاست از </a:t>
            </a:r>
            <a:r>
              <a:rPr lang="fa-IR" sz="2100" dirty="0" err="1">
                <a:solidFill>
                  <a:srgbClr val="C00000"/>
                </a:solidFill>
              </a:rPr>
              <a:t>پیش‌مشخص‌شده</a:t>
            </a:r>
            <a:r>
              <a:rPr lang="fa-IR" sz="2100" dirty="0">
                <a:solidFill>
                  <a:srgbClr val="C00000"/>
                </a:solidFill>
              </a:rPr>
              <a:t> حرکت </a:t>
            </a:r>
            <a:r>
              <a:rPr lang="fa-IR" sz="2100" dirty="0" err="1">
                <a:solidFill>
                  <a:srgbClr val="C00000"/>
                </a:solidFill>
              </a:rPr>
              <a:t>می‌کند</a:t>
            </a:r>
            <a:r>
              <a:rPr lang="fa-IR" sz="2100" dirty="0">
                <a:solidFill>
                  <a:srgbClr val="C00000"/>
                </a:solidFill>
              </a:rPr>
              <a:t> و هدف آن ارزیابی ارزش </a:t>
            </a:r>
            <a:r>
              <a:rPr lang="fa-IR" sz="2100" dirty="0" err="1">
                <a:solidFill>
                  <a:srgbClr val="C00000"/>
                </a:solidFill>
              </a:rPr>
              <a:t>حالت‌ها</a:t>
            </a:r>
            <a:r>
              <a:rPr lang="fa-IR" sz="2100" dirty="0">
                <a:solidFill>
                  <a:srgbClr val="C00000"/>
                </a:solidFill>
              </a:rPr>
              <a:t> است، نه </a:t>
            </a:r>
            <a:r>
              <a:rPr lang="fa-IR" sz="2100" dirty="0" err="1">
                <a:solidFill>
                  <a:srgbClr val="C00000"/>
                </a:solidFill>
              </a:rPr>
              <a:t>تصمیم‌گیری</a:t>
            </a:r>
            <a:r>
              <a:rPr lang="fa-IR" sz="2100" dirty="0">
                <a:solidFill>
                  <a:srgbClr val="C00000"/>
                </a:solidFill>
              </a:rPr>
              <a:t>)</a:t>
            </a:r>
            <a:endParaRPr lang="fa-IR" dirty="0">
              <a:solidFill>
                <a:srgbClr val="C00000"/>
              </a:solidFill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/>
              <a:t>یادگیری مبتنی بر مدل :</a:t>
            </a:r>
          </a:p>
          <a:p>
            <a:pPr marL="1714500" lvl="3" indent="-342900">
              <a:lnSpc>
                <a:spcPct val="120000"/>
              </a:lnSpc>
              <a:buFont typeface="+mj-lt"/>
              <a:buAutoNum type="arabicPeriod"/>
            </a:pPr>
            <a:r>
              <a:rPr lang="fa-IR" dirty="0"/>
              <a:t>عامل ابتدا مدل </a:t>
            </a:r>
            <a:r>
              <a:rPr lang="en-US" dirty="0"/>
              <a:t>MDP</a:t>
            </a:r>
            <a:r>
              <a:rPr lang="fa-IR" dirty="0"/>
              <a:t> (یعنی </a:t>
            </a:r>
            <a:r>
              <a:rPr lang="en-US" dirty="0"/>
              <a:t> T</a:t>
            </a:r>
            <a:r>
              <a:rPr lang="fa-IR" dirty="0"/>
              <a:t>و </a:t>
            </a:r>
            <a:r>
              <a:rPr lang="en-US" dirty="0"/>
              <a:t>R</a:t>
            </a:r>
            <a:r>
              <a:rPr lang="fa-IR" dirty="0"/>
              <a:t>) را بر </a:t>
            </a:r>
            <a:r>
              <a:rPr lang="fa-IR" dirty="0" err="1"/>
              <a:t>پایه‌ی</a:t>
            </a:r>
            <a:r>
              <a:rPr lang="fa-IR" dirty="0"/>
              <a:t> </a:t>
            </a:r>
            <a:r>
              <a:rPr lang="fa-IR" dirty="0" err="1"/>
              <a:t>تجربه‌های</a:t>
            </a:r>
            <a:r>
              <a:rPr lang="fa-IR" dirty="0"/>
              <a:t> خود تخمین </a:t>
            </a:r>
            <a:r>
              <a:rPr lang="fa-IR" dirty="0" err="1"/>
              <a:t>می‌زند</a:t>
            </a:r>
            <a:r>
              <a:rPr lang="fa-IR" dirty="0"/>
              <a:t>. سپس با استفاده از این مدل تقریبی، ارزش </a:t>
            </a:r>
            <a:r>
              <a:rPr lang="fa-IR" dirty="0" err="1"/>
              <a:t>حالت‌ها</a:t>
            </a:r>
            <a:r>
              <a:rPr lang="fa-IR" dirty="0"/>
              <a:t> را محاسبه </a:t>
            </a:r>
            <a:r>
              <a:rPr lang="fa-IR" dirty="0" err="1"/>
              <a:t>می‌کند</a:t>
            </a:r>
            <a:r>
              <a:rPr lang="fa-IR" dirty="0"/>
              <a:t>. 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fa-IR" b="1" dirty="0">
                <a:solidFill>
                  <a:srgbClr val="C00000"/>
                </a:solidFill>
              </a:rPr>
              <a:t>یادگیری مستقل از مدل:</a:t>
            </a:r>
            <a:endParaRPr lang="en-US" b="1" dirty="0">
              <a:solidFill>
                <a:srgbClr val="C00000"/>
              </a:solidFill>
            </a:endParaRPr>
          </a:p>
          <a:p>
            <a:pPr marL="1371600" lvl="3" indent="0">
              <a:lnSpc>
                <a:spcPct val="120000"/>
              </a:lnSpc>
              <a:buNone/>
            </a:pPr>
            <a:r>
              <a:rPr lang="fa-IR" b="1" dirty="0">
                <a:solidFill>
                  <a:srgbClr val="C00000"/>
                </a:solidFill>
              </a:rPr>
              <a:t> </a:t>
            </a:r>
            <a:r>
              <a:rPr lang="fa-IR" dirty="0">
                <a:solidFill>
                  <a:srgbClr val="C00000"/>
                </a:solidFill>
              </a:rPr>
              <a:t>عامل فقط بر </a:t>
            </a:r>
            <a:r>
              <a:rPr lang="fa-IR" dirty="0" err="1">
                <a:solidFill>
                  <a:srgbClr val="C00000"/>
                </a:solidFill>
              </a:rPr>
              <a:t>پایه‌ی</a:t>
            </a:r>
            <a:r>
              <a:rPr lang="fa-IR" dirty="0">
                <a:solidFill>
                  <a:srgbClr val="C00000"/>
                </a:solidFill>
              </a:rPr>
              <a:t> تجربه، بدون دانستن مدل، ارزش </a:t>
            </a:r>
            <a:r>
              <a:rPr lang="fa-IR" dirty="0" err="1">
                <a:solidFill>
                  <a:srgbClr val="C00000"/>
                </a:solidFill>
              </a:rPr>
              <a:t>حالت‌ها</a:t>
            </a:r>
            <a:r>
              <a:rPr lang="fa-IR" dirty="0">
                <a:solidFill>
                  <a:srgbClr val="C00000"/>
                </a:solidFill>
              </a:rPr>
              <a:t> را محاسبه </a:t>
            </a:r>
            <a:r>
              <a:rPr lang="fa-IR" dirty="0" err="1">
                <a:solidFill>
                  <a:srgbClr val="C00000"/>
                </a:solidFill>
              </a:rPr>
              <a:t>می‌کند</a:t>
            </a:r>
            <a:r>
              <a:rPr lang="fa-IR" dirty="0">
                <a:solidFill>
                  <a:srgbClr val="C00000"/>
                </a:solidFill>
              </a:rPr>
              <a:t>.(مستقیماً ارزش هر حالت را یاد </a:t>
            </a:r>
            <a:r>
              <a:rPr lang="fa-IR" dirty="0" err="1">
                <a:solidFill>
                  <a:srgbClr val="C00000"/>
                </a:solidFill>
              </a:rPr>
              <a:t>می‌گیرد</a:t>
            </a:r>
            <a:r>
              <a:rPr lang="fa-IR" dirty="0">
                <a:solidFill>
                  <a:srgbClr val="C00000"/>
                </a:solidFill>
              </a:rPr>
              <a:t>)</a:t>
            </a:r>
          </a:p>
          <a:p>
            <a:pPr marL="1714500" lvl="3" indent="-342900">
              <a:buFont typeface="+mj-lt"/>
              <a:buAutoNum type="arabicPeriod"/>
            </a:pPr>
            <a:r>
              <a:rPr lang="fa-IR" b="1" dirty="0">
                <a:solidFill>
                  <a:srgbClr val="C00000"/>
                </a:solidFill>
              </a:rPr>
              <a:t>ارزیابی مستقیم: </a:t>
            </a:r>
            <a:r>
              <a:rPr lang="fa-IR" dirty="0" err="1">
                <a:solidFill>
                  <a:srgbClr val="C00000"/>
                </a:solidFill>
              </a:rPr>
              <a:t>محاسبه‌ی</a:t>
            </a:r>
            <a:r>
              <a:rPr lang="fa-IR" dirty="0">
                <a:solidFill>
                  <a:srgbClr val="C00000"/>
                </a:solidFill>
              </a:rPr>
              <a:t> میانگین مجموع </a:t>
            </a:r>
            <a:r>
              <a:rPr lang="fa-IR" dirty="0" err="1">
                <a:solidFill>
                  <a:srgbClr val="C00000"/>
                </a:solidFill>
              </a:rPr>
              <a:t>پاداش‌ها</a:t>
            </a:r>
            <a:r>
              <a:rPr lang="fa-IR" dirty="0">
                <a:solidFill>
                  <a:srgbClr val="C00000"/>
                </a:solidFill>
              </a:rPr>
              <a:t> در </a:t>
            </a:r>
            <a:r>
              <a:rPr lang="fa-IR" dirty="0" err="1">
                <a:solidFill>
                  <a:srgbClr val="C00000"/>
                </a:solidFill>
              </a:rPr>
              <a:t>اپیزودها</a:t>
            </a:r>
            <a:endParaRPr lang="fa-IR" dirty="0">
              <a:solidFill>
                <a:srgbClr val="C00000"/>
              </a:solidFill>
            </a:endParaRPr>
          </a:p>
          <a:p>
            <a:pPr marL="1714500" lvl="3" indent="-342900">
              <a:buFont typeface="+mj-lt"/>
              <a:buAutoNum type="arabicPeriod"/>
            </a:pPr>
            <a:r>
              <a:rPr lang="fa-IR" b="1" dirty="0"/>
              <a:t>یادگیری </a:t>
            </a:r>
            <a:r>
              <a:rPr lang="fa-IR" b="1" dirty="0" err="1"/>
              <a:t>تفاضل</a:t>
            </a:r>
            <a:r>
              <a:rPr lang="fa-IR" b="1" dirty="0"/>
              <a:t> زمانی: </a:t>
            </a:r>
            <a:r>
              <a:rPr lang="en-US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حالت با استفاده از ارزش حالت بعدی</a:t>
            </a:r>
          </a:p>
          <a:p>
            <a:pPr marL="914400" lvl="2" indent="0">
              <a:lnSpc>
                <a:spcPct val="120000"/>
              </a:lnSpc>
              <a:buNone/>
            </a:pPr>
            <a:endParaRPr lang="fa-IR" dirty="0"/>
          </a:p>
          <a:p>
            <a:pPr rtl="1">
              <a:lnSpc>
                <a:spcPct val="120000"/>
              </a:lnSpc>
            </a:pPr>
            <a:r>
              <a:rPr lang="fa-IR" b="1" dirty="0"/>
              <a:t>یادگیری تقویتی فعال </a:t>
            </a:r>
            <a:r>
              <a:rPr lang="en-US" b="1" dirty="0"/>
              <a:t>Active RL)</a:t>
            </a:r>
            <a:r>
              <a:rPr lang="fa-IR" b="1" dirty="0"/>
              <a:t>): </a:t>
            </a:r>
            <a:endParaRPr lang="en-US" b="1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عامل خودش باید تصمیم بگیرد و تجربه‌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جمع‌آوری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 کند 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عامل دیگر فقط یک سیاست را دنبال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نمی‌کند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، بلکه باید خودش سیاست بهینه را کشف کند. بنابراین، علاوه ‌بر یادگیری </a:t>
            </a:r>
            <a:r>
              <a:rPr lang="fa-IR" sz="2100" dirty="0" err="1">
                <a:solidFill>
                  <a:schemeClr val="bg2">
                    <a:lumMod val="50000"/>
                  </a:schemeClr>
                </a:solidFill>
              </a:rPr>
              <a:t>ارزش‌ها</a:t>
            </a:r>
            <a:r>
              <a:rPr lang="fa-IR" sz="2100" dirty="0">
                <a:solidFill>
                  <a:schemeClr val="bg2">
                    <a:lumMod val="50000"/>
                  </a:schemeClr>
                </a:solidFill>
              </a:rPr>
              <a:t>، باید انتخاب عمل نیز انجام دهد.</a:t>
            </a:r>
            <a:r>
              <a:rPr lang="en-US" sz="2100" dirty="0">
                <a:solidFill>
                  <a:schemeClr val="bg2">
                    <a:lumMod val="50000"/>
                  </a:schemeClr>
                </a:solidFill>
              </a:rPr>
              <a:t>(</a:t>
            </a:r>
            <a:endParaRPr lang="fa-IR" sz="2100" dirty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fa-IR" b="1" dirty="0"/>
              <a:t>یادگیری مستقل از مدل :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Q-Learning</a:t>
            </a:r>
            <a:r>
              <a:rPr lang="fa-IR" b="1" dirty="0"/>
              <a:t>: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</a:t>
            </a:r>
            <a:r>
              <a:rPr lang="fa-IR" dirty="0"/>
              <a:t> با استفاده از </a:t>
            </a:r>
            <a:r>
              <a:rPr lang="fa-IR" dirty="0" err="1"/>
              <a:t>بیشینه‌ی</a:t>
            </a:r>
            <a:r>
              <a:rPr lang="fa-IR" dirty="0"/>
              <a:t> ارزش </a:t>
            </a:r>
            <a:r>
              <a:rPr lang="en-US" dirty="0"/>
              <a:t>Q-state </a:t>
            </a:r>
            <a:r>
              <a:rPr lang="fa-IR" dirty="0"/>
              <a:t> های حالت بعدی</a:t>
            </a:r>
          </a:p>
          <a:p>
            <a:pPr lvl="2">
              <a:lnSpc>
                <a:spcPct val="120000"/>
              </a:lnSpc>
            </a:pPr>
            <a:r>
              <a:rPr lang="en-US" b="1" dirty="0"/>
              <a:t>:Approximate Q-Learning</a:t>
            </a:r>
            <a:r>
              <a:rPr lang="fa-IR" b="1" dirty="0"/>
              <a:t> </a:t>
            </a:r>
            <a:r>
              <a:rPr lang="fa-IR" dirty="0" err="1"/>
              <a:t>به‌روزرسانی</a:t>
            </a:r>
            <a:r>
              <a:rPr lang="fa-IR" dirty="0"/>
              <a:t> تدریجی ارزش هر </a:t>
            </a:r>
            <a:r>
              <a:rPr lang="en-US" dirty="0"/>
              <a:t>Q-state </a:t>
            </a:r>
            <a:r>
              <a:rPr lang="fa-IR" dirty="0"/>
              <a:t> با استفاده از یک تابع تقریب</a:t>
            </a:r>
            <a:endParaRPr lang="en-US" dirty="0"/>
          </a:p>
          <a:p>
            <a:pPr lvl="2">
              <a:lnSpc>
                <a:spcPct val="120000"/>
              </a:lnSpc>
            </a:pPr>
            <a:endParaRPr lang="fa-IR" dirty="0"/>
          </a:p>
          <a:p>
            <a:pPr lvl="1">
              <a:lnSpc>
                <a:spcPct val="120000"/>
              </a:lnSpc>
            </a:pPr>
            <a:r>
              <a:rPr lang="fa-IR" b="1" dirty="0" err="1"/>
              <a:t>چالش‌های</a:t>
            </a:r>
            <a:r>
              <a:rPr lang="fa-IR" b="1" dirty="0"/>
              <a:t> اصلی: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</a:t>
            </a:r>
            <a:r>
              <a:rPr lang="fa-IR" dirty="0" err="1"/>
              <a:t>به‌صورت</a:t>
            </a:r>
            <a:r>
              <a:rPr lang="fa-IR" dirty="0"/>
              <a:t> مؤثر محیط را کاوش کند؟</a:t>
            </a:r>
          </a:p>
          <a:p>
            <a:pPr lvl="2">
              <a:lnSpc>
                <a:spcPct val="120000"/>
              </a:lnSpc>
            </a:pPr>
            <a:r>
              <a:rPr lang="fa-IR" dirty="0"/>
              <a:t>چگونه بین کاوش (</a:t>
            </a:r>
            <a:r>
              <a:rPr lang="en-US" dirty="0"/>
              <a:t>exploration</a:t>
            </a:r>
            <a:r>
              <a:rPr lang="fa-IR" dirty="0"/>
              <a:t>) و </a:t>
            </a:r>
            <a:r>
              <a:rPr lang="fa-IR" dirty="0" err="1"/>
              <a:t>بهره‌برداری</a:t>
            </a:r>
            <a:r>
              <a:rPr lang="fa-IR" dirty="0"/>
              <a:t> (</a:t>
            </a:r>
            <a:r>
              <a:rPr lang="en-US" dirty="0"/>
              <a:t>exploitation</a:t>
            </a:r>
            <a:r>
              <a:rPr lang="fa-IR" dirty="0"/>
              <a:t>) تعادل برقرار کند؟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B441E43-5D90-26F3-2392-E3B2835D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B360F-5A13-DC41-A52C-F05D51B168B2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CA20719-80B6-D887-32FB-F0E56C60F1D7}"/>
              </a:ext>
            </a:extLst>
          </p:cNvPr>
          <p:cNvSpPr txBox="1"/>
          <p:nvPr/>
        </p:nvSpPr>
        <p:spPr>
          <a:xfrm rot="5400000">
            <a:off x="9509950" y="3118743"/>
            <a:ext cx="64793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>
                <a:solidFill>
                  <a:srgbClr val="C00000"/>
                </a:solidFill>
              </a:rPr>
              <a:t>Value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BE7419-B736-874E-B8EC-B538104A8653}"/>
              </a:ext>
            </a:extLst>
          </p:cNvPr>
          <p:cNvSpPr txBox="1"/>
          <p:nvPr/>
        </p:nvSpPr>
        <p:spPr>
          <a:xfrm rot="5400000">
            <a:off x="10001395" y="4943100"/>
            <a:ext cx="5293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r>
              <a:rPr lang="en-US" sz="600" dirty="0"/>
              <a:t>Q-Learning</a:t>
            </a:r>
          </a:p>
        </p:txBody>
      </p:sp>
    </p:spTree>
    <p:extLst>
      <p:ext uri="{BB962C8B-B14F-4D97-AF65-F5344CB8AC3E}">
        <p14:creationId xmlns:p14="http://schemas.microsoft.com/office/powerpoint/2010/main" val="6796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8323</TotalTime>
  <Words>4841</Words>
  <Application>Microsoft Macintosh PowerPoint</Application>
  <PresentationFormat>Widescreen</PresentationFormat>
  <Paragraphs>751</Paragraphs>
  <Slides>56</Slides>
  <Notes>56</Notes>
  <HiddenSlides>0</HiddenSlides>
  <MMClips>8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Calibri</vt:lpstr>
      <vt:lpstr>Cambria Math</vt:lpstr>
      <vt:lpstr>IRNazanin</vt:lpstr>
      <vt:lpstr>ＭＳ Ｐゴシック</vt:lpstr>
      <vt:lpstr>Symbol</vt:lpstr>
      <vt:lpstr>Wingdings</vt:lpstr>
      <vt:lpstr>Yu Gothic</vt:lpstr>
      <vt:lpstr>Arial</vt:lpstr>
      <vt:lpstr>Office Theme</vt:lpstr>
      <vt:lpstr>Photo Editor Photo</vt:lpstr>
      <vt:lpstr>۴. یادگیری تقویتی  (Reinforcement Learning)</vt:lpstr>
      <vt:lpstr>یادگیری تقویتی</vt:lpstr>
      <vt:lpstr>یادگیری تقویتی ـ ـ مرور کلی</vt:lpstr>
      <vt:lpstr>یادگیری تقویتی</vt:lpstr>
      <vt:lpstr>آفلاین (MDP) یا آنلاین (یادگیری تقویتی)؟</vt:lpstr>
      <vt:lpstr>یادگیری تقویتی ـ ـ مرور کلی</vt:lpstr>
      <vt:lpstr>یادگیری تقویتی منفعل - مبتنی بر مدل</vt:lpstr>
      <vt:lpstr>مثال: یادگیری مبتنی بر مدل</vt:lpstr>
      <vt:lpstr>یادگیری تقویتی ـ ـ مرور کلی</vt:lpstr>
      <vt:lpstr>یادگیری تقویتی منفعل - مستقل از مدل</vt:lpstr>
      <vt:lpstr>ارزیابی مستقیم</vt:lpstr>
      <vt:lpstr>مثال: ارزیابی مستقیم</vt:lpstr>
      <vt:lpstr>مزایا و معایب ارزیابی مستقیم</vt:lpstr>
      <vt:lpstr>چرا از روش ارزیابی سیاست استفاده نکنیم؟</vt:lpstr>
      <vt:lpstr>ارزیابی سیاست مبتنی بر نمونه‌برداری؟</vt:lpstr>
      <vt:lpstr>مثال: سن مورد انتظار</vt:lpstr>
      <vt:lpstr>یادگیری تقویتی ـ ـ مرور کلی</vt:lpstr>
      <vt:lpstr>یادگیری تفاضل زمانی Temporal Difference Learning (TD Learning)</vt:lpstr>
      <vt:lpstr>یادگیری تفاضل زمانی</vt:lpstr>
      <vt:lpstr>میانگین گیری نمایی</vt:lpstr>
      <vt:lpstr>مثال: یادگیری تفاضل زمانی</vt:lpstr>
      <vt:lpstr>مشکلات یادگیری تفاضل زمانی (TD)</vt:lpstr>
      <vt:lpstr>یادگیری تقویتی ـ ـ مرور کلی</vt:lpstr>
      <vt:lpstr>یادگیری تقویتی فعال  Active Reinforcement Learning</vt:lpstr>
      <vt:lpstr>یادگیری تقویتی فعال</vt:lpstr>
      <vt:lpstr>Q-Value Iteration</vt:lpstr>
      <vt:lpstr>الگوریتم یادگیری Q Q-Learning</vt:lpstr>
      <vt:lpstr>ویدئوی نمایشی  Q-Learning درGridworld  </vt:lpstr>
      <vt:lpstr>ویدئوی نمایشی  Q-Learning درCliff Grid </vt:lpstr>
      <vt:lpstr>ویژگی‌های الگوریتم Q-learning</vt:lpstr>
      <vt:lpstr>یادگیری تقویتی ـ ـ مرور کلی</vt:lpstr>
      <vt:lpstr>کاوش در برابر بهره‌برداری Exploration vs. Exploitation</vt:lpstr>
      <vt:lpstr>چگونه کاوش کنیم؟</vt:lpstr>
      <vt:lpstr>ویدئوی نمایشی  Q-Learning درBridge Grid  </vt:lpstr>
      <vt:lpstr>ویدئوی نمایشی  Q-Learning درمحیط روبات خزنده (-greedy)</vt:lpstr>
      <vt:lpstr> Off-policy در برابر  On-policy</vt:lpstr>
      <vt:lpstr>توابع کاوش</vt:lpstr>
      <vt:lpstr>یادگیری تقویتی ـ ـ مرور کلی</vt:lpstr>
      <vt:lpstr>یادگیری تقریبی Q Approximate Q-Learning </vt:lpstr>
      <vt:lpstr>تعمیم میان حالت‌ها</vt:lpstr>
      <vt:lpstr>مثال: پکمن</vt:lpstr>
      <vt:lpstr> ویدئوی نمایشی از یادگیری Q  پکمن – نسخه‌ی کوچک – مشاهده‌ی کامل</vt:lpstr>
      <vt:lpstr>ویدئوی نمایشی از یادگیری Q  پک‌من – نسخه‌ی کوچک – آموزش بی‌صدا</vt:lpstr>
      <vt:lpstr> ویدئوی نمایشی از یاگیری Q  پک‌من – نسخه‌ی دشوار – مشاهده‌ی کامل</vt:lpstr>
      <vt:lpstr>نمایش مبتنی بر ویژگی</vt:lpstr>
      <vt:lpstr>توابع مقدار خطی</vt:lpstr>
      <vt:lpstr>الگوریتم یادگیری تقریبی Q</vt:lpstr>
      <vt:lpstr>مثال: Q-پکمن</vt:lpstr>
      <vt:lpstr>ویدئوی نمایشی از یادگیری تقریبی Q در بازی پکمن</vt:lpstr>
      <vt:lpstr>روش سنتی (Approximate Q-Learning)</vt:lpstr>
      <vt:lpstr>تقریب Q با یادگیری ماشین</vt:lpstr>
      <vt:lpstr>تقریب Q با یادگیری عمیق</vt:lpstr>
      <vt:lpstr>Deep Q-Learning</vt:lpstr>
      <vt:lpstr>Deep Q-Learning</vt:lpstr>
      <vt:lpstr>Deep Q-Learning</vt:lpstr>
      <vt:lpstr>Deep Q-Learning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 Computer Vision</dc:title>
  <dc:creator>Microsoft account</dc:creator>
  <cp:lastModifiedBy>Hanieh Naderi</cp:lastModifiedBy>
  <cp:revision>518</cp:revision>
  <cp:lastPrinted>2025-05-06T10:20:23Z</cp:lastPrinted>
  <dcterms:created xsi:type="dcterms:W3CDTF">2023-09-19T13:50:58Z</dcterms:created>
  <dcterms:modified xsi:type="dcterms:W3CDTF">2025-05-06T10:30:06Z</dcterms:modified>
</cp:coreProperties>
</file>